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notesMasterIdLst>
    <p:notesMasterId r:id="rId42"/>
  </p:notesMasterIdLst>
  <p:sldIdLst>
    <p:sldId id="331" r:id="rId2"/>
    <p:sldId id="375" r:id="rId3"/>
    <p:sldId id="332" r:id="rId4"/>
    <p:sldId id="383" r:id="rId5"/>
    <p:sldId id="387" r:id="rId6"/>
    <p:sldId id="388" r:id="rId7"/>
    <p:sldId id="377" r:id="rId8"/>
    <p:sldId id="378" r:id="rId9"/>
    <p:sldId id="379" r:id="rId10"/>
    <p:sldId id="380" r:id="rId11"/>
    <p:sldId id="361" r:id="rId12"/>
    <p:sldId id="360" r:id="rId13"/>
    <p:sldId id="359" r:id="rId14"/>
    <p:sldId id="385" r:id="rId15"/>
    <p:sldId id="384" r:id="rId16"/>
    <p:sldId id="357" r:id="rId17"/>
    <p:sldId id="348" r:id="rId18"/>
    <p:sldId id="382" r:id="rId19"/>
    <p:sldId id="381" r:id="rId20"/>
    <p:sldId id="401" r:id="rId21"/>
    <p:sldId id="389" r:id="rId22"/>
    <p:sldId id="399" r:id="rId23"/>
    <p:sldId id="402" r:id="rId24"/>
    <p:sldId id="391" r:id="rId25"/>
    <p:sldId id="392" r:id="rId26"/>
    <p:sldId id="393" r:id="rId27"/>
    <p:sldId id="394" r:id="rId28"/>
    <p:sldId id="395" r:id="rId29"/>
    <p:sldId id="396" r:id="rId30"/>
    <p:sldId id="397" r:id="rId31"/>
    <p:sldId id="398" r:id="rId32"/>
    <p:sldId id="347" r:id="rId33"/>
    <p:sldId id="363" r:id="rId34"/>
    <p:sldId id="364" r:id="rId35"/>
    <p:sldId id="365" r:id="rId36"/>
    <p:sldId id="366" r:id="rId37"/>
    <p:sldId id="386" r:id="rId38"/>
    <p:sldId id="373" r:id="rId39"/>
    <p:sldId id="374" r:id="rId40"/>
    <p:sldId id="349"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shi Aggarwal" initials="AA" lastIdx="4" clrIdx="0">
    <p:extLst>
      <p:ext uri="{19B8F6BF-5375-455C-9EA6-DF929625EA0E}">
        <p15:presenceInfo xmlns:p15="http://schemas.microsoft.com/office/powerpoint/2012/main" userId="Akshi Aggarwal" providerId="None"/>
      </p:ext>
    </p:extLst>
  </p:cmAuthor>
  <p:cmAuthor id="2" name="Kartik Patel" initials="KP" lastIdx="1" clrIdx="1">
    <p:extLst>
      <p:ext uri="{19B8F6BF-5375-455C-9EA6-DF929625EA0E}">
        <p15:presenceInfo xmlns:p15="http://schemas.microsoft.com/office/powerpoint/2012/main" userId="Kartik Pat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18" autoAdjust="0"/>
    <p:restoredTop sz="94660"/>
  </p:normalViewPr>
  <p:slideViewPr>
    <p:cSldViewPr>
      <p:cViewPr varScale="1">
        <p:scale>
          <a:sx n="77" d="100"/>
          <a:sy n="77" d="100"/>
        </p:scale>
        <p:origin x="1690"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05-13T19:51:32.309"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B9D54A-E54F-4A89-B29F-D870FBBC464C}" type="datetimeFigureOut">
              <a:rPr lang="en-US" smtClean="0"/>
              <a:pPr/>
              <a:t>5/16/2021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00F262-6162-4E44-92A3-66A661294D72}" type="slidenum">
              <a:rPr lang="en-US" smtClean="0"/>
              <a:pPr/>
              <a:t>‹#›</a:t>
            </a:fld>
            <a:endParaRPr lang="en-US"/>
          </a:p>
        </p:txBody>
      </p:sp>
    </p:spTree>
    <p:extLst>
      <p:ext uri="{BB962C8B-B14F-4D97-AF65-F5344CB8AC3E}">
        <p14:creationId xmlns:p14="http://schemas.microsoft.com/office/powerpoint/2010/main" val="4230767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828D6E-7400-4B6F-A18D-717342DF59D0}" type="datetimeFigureOut">
              <a:rPr lang="en-GB" smtClean="0"/>
              <a:pPr/>
              <a:t>16/05/2021</a:t>
            </a:fld>
            <a:endParaRPr lang="en-GB"/>
          </a:p>
        </p:txBody>
      </p:sp>
      <p:sp>
        <p:nvSpPr>
          <p:cNvPr id="5" name="Footer Placeholder 4"/>
          <p:cNvSpPr>
            <a:spLocks noGrp="1"/>
          </p:cNvSpPr>
          <p:nvPr>
            <p:ph type="ftr" sz="quarter" idx="11"/>
          </p:nvPr>
        </p:nvSpPr>
        <p:spPr/>
        <p:txBody>
          <a:bodyPr/>
          <a:lstStyle/>
          <a:p>
            <a:endParaRPr lang="en-GB"/>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1446859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828D6E-7400-4B6F-A18D-717342DF59D0}" type="datetimeFigureOut">
              <a:rPr lang="en-GB" smtClean="0"/>
              <a:pPr/>
              <a:t>16/05/2021</a:t>
            </a:fld>
            <a:endParaRPr lang="en-GB"/>
          </a:p>
        </p:txBody>
      </p:sp>
      <p:sp>
        <p:nvSpPr>
          <p:cNvPr id="5" name="Footer Placeholder 4"/>
          <p:cNvSpPr>
            <a:spLocks noGrp="1"/>
          </p:cNvSpPr>
          <p:nvPr>
            <p:ph type="ftr" sz="quarter" idx="11"/>
          </p:nvPr>
        </p:nvSpPr>
        <p:spPr/>
        <p:txBody>
          <a:bodyPr/>
          <a:lstStyle/>
          <a:p>
            <a:endParaRPr lang="en-GB"/>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1097515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828D6E-7400-4B6F-A18D-717342DF59D0}" type="datetimeFigureOut">
              <a:rPr lang="en-GB" smtClean="0"/>
              <a:pPr/>
              <a:t>16/05/2021</a:t>
            </a:fld>
            <a:endParaRPr lang="en-GB"/>
          </a:p>
        </p:txBody>
      </p:sp>
      <p:sp>
        <p:nvSpPr>
          <p:cNvPr id="5" name="Footer Placeholder 4"/>
          <p:cNvSpPr>
            <a:spLocks noGrp="1"/>
          </p:cNvSpPr>
          <p:nvPr>
            <p:ph type="ftr" sz="quarter" idx="11"/>
          </p:nvPr>
        </p:nvSpPr>
        <p:spPr/>
        <p:txBody>
          <a:bodyPr/>
          <a:lstStyle/>
          <a:p>
            <a:endParaRPr lang="en-GB"/>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5B7B070D-5F00-4210-88FD-72968220B340}" type="slidenum">
              <a:rPr lang="en-GB" smtClean="0"/>
              <a:pPr/>
              <a:t>‹#›</a:t>
            </a:fld>
            <a:endParaRPr lang="en-GB"/>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47600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C828D6E-7400-4B6F-A18D-717342DF59D0}" type="datetimeFigureOut">
              <a:rPr lang="en-GB" smtClean="0"/>
              <a:pPr/>
              <a:t>16/05/2021</a:t>
            </a:fld>
            <a:endParaRPr lang="en-GB"/>
          </a:p>
        </p:txBody>
      </p:sp>
      <p:sp>
        <p:nvSpPr>
          <p:cNvPr id="6" name="Footer Placeholder 5"/>
          <p:cNvSpPr>
            <a:spLocks noGrp="1"/>
          </p:cNvSpPr>
          <p:nvPr>
            <p:ph type="ftr" sz="quarter" idx="11"/>
          </p:nvPr>
        </p:nvSpPr>
        <p:spPr/>
        <p:txBody>
          <a:bodyPr/>
          <a:lstStyle/>
          <a:p>
            <a:endParaRPr lang="en-GB"/>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2961481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C828D6E-7400-4B6F-A18D-717342DF59D0}" type="datetimeFigureOut">
              <a:rPr lang="en-GB" smtClean="0"/>
              <a:pPr/>
              <a:t>16/05/2021</a:t>
            </a:fld>
            <a:endParaRPr lang="en-GB"/>
          </a:p>
        </p:txBody>
      </p:sp>
      <p:sp>
        <p:nvSpPr>
          <p:cNvPr id="6" name="Footer Placeholder 5"/>
          <p:cNvSpPr>
            <a:spLocks noGrp="1"/>
          </p:cNvSpPr>
          <p:nvPr>
            <p:ph type="ftr" sz="quarter" idx="11"/>
          </p:nvPr>
        </p:nvSpPr>
        <p:spPr/>
        <p:txBody>
          <a:bodyPr/>
          <a:lstStyle/>
          <a:p>
            <a:endParaRPr lang="en-GB"/>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5B7B070D-5F00-4210-88FD-72968220B340}" type="slidenum">
              <a:rPr lang="en-GB" smtClean="0"/>
              <a:pPr/>
              <a:t>‹#›</a:t>
            </a:fld>
            <a:endParaRPr lang="en-GB"/>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18154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C828D6E-7400-4B6F-A18D-717342DF59D0}" type="datetimeFigureOut">
              <a:rPr lang="en-GB" smtClean="0"/>
              <a:pPr/>
              <a:t>16/05/2021</a:t>
            </a:fld>
            <a:endParaRPr lang="en-GB"/>
          </a:p>
        </p:txBody>
      </p:sp>
      <p:sp>
        <p:nvSpPr>
          <p:cNvPr id="6" name="Footer Placeholder 5"/>
          <p:cNvSpPr>
            <a:spLocks noGrp="1"/>
          </p:cNvSpPr>
          <p:nvPr>
            <p:ph type="ftr" sz="quarter" idx="11"/>
          </p:nvPr>
        </p:nvSpPr>
        <p:spPr/>
        <p:txBody>
          <a:bodyPr/>
          <a:lstStyle/>
          <a:p>
            <a:endParaRPr lang="en-GB"/>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67329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828D6E-7400-4B6F-A18D-717342DF59D0}" type="datetimeFigureOut">
              <a:rPr lang="en-GB" smtClean="0"/>
              <a:pPr/>
              <a:t>16/05/2021</a:t>
            </a:fld>
            <a:endParaRPr lang="en-GB"/>
          </a:p>
        </p:txBody>
      </p:sp>
      <p:sp>
        <p:nvSpPr>
          <p:cNvPr id="5" name="Footer Placeholder 4"/>
          <p:cNvSpPr>
            <a:spLocks noGrp="1"/>
          </p:cNvSpPr>
          <p:nvPr>
            <p:ph type="ftr" sz="quarter" idx="11"/>
          </p:nvPr>
        </p:nvSpPr>
        <p:spPr/>
        <p:txBody>
          <a:bodyPr/>
          <a:lstStyle/>
          <a:p>
            <a:endParaRPr lang="en-GB"/>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14367538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828D6E-7400-4B6F-A18D-717342DF59D0}" type="datetimeFigureOut">
              <a:rPr lang="en-GB" smtClean="0"/>
              <a:pPr/>
              <a:t>16/05/2021</a:t>
            </a:fld>
            <a:endParaRPr lang="en-GB"/>
          </a:p>
        </p:txBody>
      </p:sp>
      <p:sp>
        <p:nvSpPr>
          <p:cNvPr id="5" name="Footer Placeholder 4"/>
          <p:cNvSpPr>
            <a:spLocks noGrp="1"/>
          </p:cNvSpPr>
          <p:nvPr>
            <p:ph type="ftr" sz="quarter" idx="11"/>
          </p:nvPr>
        </p:nvSpPr>
        <p:spPr/>
        <p:txBody>
          <a:bodyPr/>
          <a:lstStyle/>
          <a:p>
            <a:endParaRPr lang="en-GB"/>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3990859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828D6E-7400-4B6F-A18D-717342DF59D0}" type="datetimeFigureOut">
              <a:rPr lang="en-GB" smtClean="0"/>
              <a:pPr/>
              <a:t>16/05/2021</a:t>
            </a:fld>
            <a:endParaRPr lang="en-GB"/>
          </a:p>
        </p:txBody>
      </p:sp>
      <p:sp>
        <p:nvSpPr>
          <p:cNvPr id="5" name="Footer Placeholder 4"/>
          <p:cNvSpPr>
            <a:spLocks noGrp="1"/>
          </p:cNvSpPr>
          <p:nvPr>
            <p:ph type="ftr" sz="quarter" idx="11"/>
          </p:nvPr>
        </p:nvSpPr>
        <p:spPr/>
        <p:txBody>
          <a:bodyPr/>
          <a:lstStyle/>
          <a:p>
            <a:endParaRPr lang="en-GB"/>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326916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828D6E-7400-4B6F-A18D-717342DF59D0}" type="datetimeFigureOut">
              <a:rPr lang="en-GB" smtClean="0"/>
              <a:pPr/>
              <a:t>16/05/2021</a:t>
            </a:fld>
            <a:endParaRPr lang="en-GB"/>
          </a:p>
        </p:txBody>
      </p:sp>
      <p:sp>
        <p:nvSpPr>
          <p:cNvPr id="5" name="Footer Placeholder 4"/>
          <p:cNvSpPr>
            <a:spLocks noGrp="1"/>
          </p:cNvSpPr>
          <p:nvPr>
            <p:ph type="ftr" sz="quarter" idx="11"/>
          </p:nvPr>
        </p:nvSpPr>
        <p:spPr/>
        <p:txBody>
          <a:bodyPr/>
          <a:lstStyle/>
          <a:p>
            <a:endParaRPr lang="en-GB"/>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1513155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828D6E-7400-4B6F-A18D-717342DF59D0}" type="datetimeFigureOut">
              <a:rPr lang="en-GB" smtClean="0"/>
              <a:pPr/>
              <a:t>16/05/2021</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697738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828D6E-7400-4B6F-A18D-717342DF59D0}" type="datetimeFigureOut">
              <a:rPr lang="en-GB" smtClean="0"/>
              <a:pPr/>
              <a:t>16/05/2021</a:t>
            </a:fld>
            <a:endParaRPr lang="en-GB"/>
          </a:p>
        </p:txBody>
      </p:sp>
      <p:sp>
        <p:nvSpPr>
          <p:cNvPr id="8" name="Footer Placeholder 7"/>
          <p:cNvSpPr>
            <a:spLocks noGrp="1"/>
          </p:cNvSpPr>
          <p:nvPr>
            <p:ph type="ftr" sz="quarter" idx="11"/>
          </p:nvPr>
        </p:nvSpPr>
        <p:spPr/>
        <p:txBody>
          <a:bodyPr/>
          <a:lstStyle/>
          <a:p>
            <a:endParaRPr lang="en-GB"/>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2068639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828D6E-7400-4B6F-A18D-717342DF59D0}" type="datetimeFigureOut">
              <a:rPr lang="en-GB" smtClean="0"/>
              <a:pPr/>
              <a:t>16/05/2021</a:t>
            </a:fld>
            <a:endParaRPr lang="en-GB"/>
          </a:p>
        </p:txBody>
      </p:sp>
      <p:sp>
        <p:nvSpPr>
          <p:cNvPr id="4" name="Footer Placeholder 3"/>
          <p:cNvSpPr>
            <a:spLocks noGrp="1"/>
          </p:cNvSpPr>
          <p:nvPr>
            <p:ph type="ftr" sz="quarter" idx="11"/>
          </p:nvPr>
        </p:nvSpPr>
        <p:spPr/>
        <p:txBody>
          <a:bodyPr/>
          <a:lstStyle/>
          <a:p>
            <a:endParaRPr lang="en-GB"/>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2738155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828D6E-7400-4B6F-A18D-717342DF59D0}" type="datetimeFigureOut">
              <a:rPr lang="en-GB" smtClean="0"/>
              <a:pPr/>
              <a:t>16/05/2021</a:t>
            </a:fld>
            <a:endParaRPr lang="en-GB"/>
          </a:p>
        </p:txBody>
      </p:sp>
      <p:sp>
        <p:nvSpPr>
          <p:cNvPr id="3" name="Footer Placeholder 2"/>
          <p:cNvSpPr>
            <a:spLocks noGrp="1"/>
          </p:cNvSpPr>
          <p:nvPr>
            <p:ph type="ftr" sz="quarter" idx="11"/>
          </p:nvPr>
        </p:nvSpPr>
        <p:spPr/>
        <p:txBody>
          <a:bodyPr/>
          <a:lstStyle/>
          <a:p>
            <a:endParaRPr lang="en-GB"/>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2940420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828D6E-7400-4B6F-A18D-717342DF59D0}" type="datetimeFigureOut">
              <a:rPr lang="en-GB" smtClean="0"/>
              <a:pPr/>
              <a:t>16/05/2021</a:t>
            </a:fld>
            <a:endParaRPr lang="en-GB"/>
          </a:p>
        </p:txBody>
      </p:sp>
      <p:sp>
        <p:nvSpPr>
          <p:cNvPr id="6" name="Footer Placeholder 5"/>
          <p:cNvSpPr>
            <a:spLocks noGrp="1"/>
          </p:cNvSpPr>
          <p:nvPr>
            <p:ph type="ftr" sz="quarter" idx="11"/>
          </p:nvPr>
        </p:nvSpPr>
        <p:spPr/>
        <p:txBody>
          <a:bodyPr/>
          <a:lstStyle/>
          <a:p>
            <a:endParaRPr lang="en-GB"/>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1834228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828D6E-7400-4B6F-A18D-717342DF59D0}" type="datetimeFigureOut">
              <a:rPr lang="en-GB" smtClean="0"/>
              <a:pPr/>
              <a:t>16/05/2021</a:t>
            </a:fld>
            <a:endParaRPr lang="en-GB"/>
          </a:p>
        </p:txBody>
      </p:sp>
      <p:sp>
        <p:nvSpPr>
          <p:cNvPr id="6" name="Footer Placeholder 5"/>
          <p:cNvSpPr>
            <a:spLocks noGrp="1"/>
          </p:cNvSpPr>
          <p:nvPr>
            <p:ph type="ftr" sz="quarter" idx="11"/>
          </p:nvPr>
        </p:nvSpPr>
        <p:spPr/>
        <p:txBody>
          <a:bodyPr/>
          <a:lstStyle/>
          <a:p>
            <a:endParaRPr lang="en-GB"/>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4248447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CC828D6E-7400-4B6F-A18D-717342DF59D0}" type="datetimeFigureOut">
              <a:rPr lang="en-GB" smtClean="0"/>
              <a:pPr/>
              <a:t>16/05/2021</a:t>
            </a:fld>
            <a:endParaRPr lang="en-GB"/>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5B7B070D-5F00-4210-88FD-72968220B340}" type="slidenum">
              <a:rPr lang="en-GB" smtClean="0"/>
              <a:pPr/>
              <a:t>‹#›</a:t>
            </a:fld>
            <a:endParaRPr lang="en-GB"/>
          </a:p>
        </p:txBody>
      </p:sp>
    </p:spTree>
    <p:extLst>
      <p:ext uri="{BB962C8B-B14F-4D97-AF65-F5344CB8AC3E}">
        <p14:creationId xmlns:p14="http://schemas.microsoft.com/office/powerpoint/2010/main" val="319408907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hyperlink" Target="https://en.wikipedia.org/wiki/Recurrent_neural_network" TargetMode="External"/><Relationship Id="rId7" Type="http://schemas.openxmlformats.org/officeDocument/2006/relationships/hyperlink" Target="https://en.wikipedia.org/wiki/Speech_recognition" TargetMode="External"/><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hyperlink" Target="https://en.wikipedia.org/wiki/Handwriting_recognition" TargetMode="External"/><Relationship Id="rId5" Type="http://schemas.openxmlformats.org/officeDocument/2006/relationships/hyperlink" Target="https://en.wikipedia.org/wiki/Feedforward_neural_network" TargetMode="External"/><Relationship Id="rId4" Type="http://schemas.openxmlformats.org/officeDocument/2006/relationships/hyperlink" Target="https://en.wikipedia.org/wiki/Deep_learning"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Directed_graph" TargetMode="External"/><Relationship Id="rId7" Type="http://schemas.openxmlformats.org/officeDocument/2006/relationships/image" Target="../media/image24.png"/><Relationship Id="rId2" Type="http://schemas.openxmlformats.org/officeDocument/2006/relationships/hyperlink" Target="https://en.wikipedia.org/wiki/Artificial_neural_network" TargetMode="External"/><Relationship Id="rId1" Type="http://schemas.openxmlformats.org/officeDocument/2006/relationships/slideLayout" Target="../slideLayouts/slideLayout2.xml"/><Relationship Id="rId6" Type="http://schemas.openxmlformats.org/officeDocument/2006/relationships/hyperlink" Target="https://en.wikipedia.org/wiki/Speech_recognition" TargetMode="External"/><Relationship Id="rId5" Type="http://schemas.openxmlformats.org/officeDocument/2006/relationships/hyperlink" Target="https://en.wikipedia.org/wiki/Handwriting_recognition" TargetMode="External"/><Relationship Id="rId4" Type="http://schemas.openxmlformats.org/officeDocument/2006/relationships/hyperlink" Target="https://en.wikipedia.org/wiki/Feedforward_neural_networks"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Dimensionality_reduction" TargetMode="External"/><Relationship Id="rId3" Type="http://schemas.openxmlformats.org/officeDocument/2006/relationships/hyperlink" Target="https://en.wikipedia.org/wiki/Language_model" TargetMode="External"/><Relationship Id="rId7" Type="http://schemas.openxmlformats.org/officeDocument/2006/relationships/hyperlink" Target="https://en.wikipedia.org/wiki/Neural_net_language_model" TargetMode="External"/><Relationship Id="rId2" Type="http://schemas.openxmlformats.org/officeDocument/2006/relationships/hyperlink" Target="https://en.wikipedia.org/wiki/Natural_language_processing" TargetMode="External"/><Relationship Id="rId1" Type="http://schemas.openxmlformats.org/officeDocument/2006/relationships/slideLayout" Target="../slideLayouts/slideLayout2.xml"/><Relationship Id="rId6" Type="http://schemas.openxmlformats.org/officeDocument/2006/relationships/hyperlink" Target="https://en.wikipedia.org/wiki/Real_numbers" TargetMode="External"/><Relationship Id="rId5" Type="http://schemas.openxmlformats.org/officeDocument/2006/relationships/hyperlink" Target="https://en.wikipedia.org/wiki/Vector_(mathematics)" TargetMode="External"/><Relationship Id="rId10" Type="http://schemas.openxmlformats.org/officeDocument/2006/relationships/image" Target="../media/image25.png"/><Relationship Id="rId4" Type="http://schemas.openxmlformats.org/officeDocument/2006/relationships/hyperlink" Target="https://en.wikipedia.org/wiki/Feature_learning" TargetMode="External"/><Relationship Id="rId9" Type="http://schemas.openxmlformats.org/officeDocument/2006/relationships/hyperlink" Target="https://en.wikipedia.org/wiki/Co-occurrence_matrix"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en.wikipedia.org/wiki/Computer_vision" TargetMode="External"/><Relationship Id="rId13" Type="http://schemas.openxmlformats.org/officeDocument/2006/relationships/hyperlink" Target="https://en.wikipedia.org/wiki/Natural_language_processing" TargetMode="External"/><Relationship Id="rId3" Type="http://schemas.openxmlformats.org/officeDocument/2006/relationships/image" Target="../media/image28.png"/><Relationship Id="rId7" Type="http://schemas.openxmlformats.org/officeDocument/2006/relationships/hyperlink" Target="https://en.wikipedia.org/wiki/Translation_invariant" TargetMode="External"/><Relationship Id="rId12" Type="http://schemas.openxmlformats.org/officeDocument/2006/relationships/hyperlink" Target="https://en.wikipedia.org/wiki/Medical_image_computing" TargetMode="External"/><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hyperlink" Target="https://en.wikipedia.org/wiki/Equivariant_map" TargetMode="External"/><Relationship Id="rId11" Type="http://schemas.openxmlformats.org/officeDocument/2006/relationships/hyperlink" Target="https://en.wikipedia.org/wiki/Image_segmentation" TargetMode="External"/><Relationship Id="rId5" Type="http://schemas.openxmlformats.org/officeDocument/2006/relationships/hyperlink" Target="https://en.wikipedia.org/wiki/Deep_neural_network" TargetMode="External"/><Relationship Id="rId15" Type="http://schemas.openxmlformats.org/officeDocument/2006/relationships/hyperlink" Target="https://en.wikipedia.org/wiki/Time_series" TargetMode="External"/><Relationship Id="rId10" Type="http://schemas.openxmlformats.org/officeDocument/2006/relationships/hyperlink" Target="https://en.wikipedia.org/wiki/Image_classification" TargetMode="External"/><Relationship Id="rId4" Type="http://schemas.openxmlformats.org/officeDocument/2006/relationships/hyperlink" Target="https://en.wikipedia.org/wiki/Deep_learning" TargetMode="External"/><Relationship Id="rId9" Type="http://schemas.openxmlformats.org/officeDocument/2006/relationships/hyperlink" Target="https://en.wikipedia.org/wiki/Recommender_system" TargetMode="External"/><Relationship Id="rId14" Type="http://schemas.openxmlformats.org/officeDocument/2006/relationships/hyperlink" Target="https://en.wikipedia.org/wiki/Brain%E2%80%93computer_interfac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python.org/" TargetMode="External"/><Relationship Id="rId7" Type="http://schemas.openxmlformats.org/officeDocument/2006/relationships/hyperlink" Target="https://www.wikipedia.org/" TargetMode="External"/><Relationship Id="rId2" Type="http://schemas.openxmlformats.org/officeDocument/2006/relationships/hyperlink" Target="https://www.geeksforgeeks.org/" TargetMode="External"/><Relationship Id="rId1" Type="http://schemas.openxmlformats.org/officeDocument/2006/relationships/slideLayout" Target="../slideLayouts/slideLayout2.xml"/><Relationship Id="rId6" Type="http://schemas.openxmlformats.org/officeDocument/2006/relationships/hyperlink" Target="https://www.google.com/" TargetMode="External"/><Relationship Id="rId5" Type="http://schemas.openxmlformats.org/officeDocument/2006/relationships/hyperlink" Target="https://www.medium.com/" TargetMode="External"/><Relationship Id="rId4" Type="http://schemas.openxmlformats.org/officeDocument/2006/relationships/hyperlink" Target="https://docs.python.org/3/tutoria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9449" y="562297"/>
            <a:ext cx="6912768" cy="2439144"/>
          </a:xfrm>
        </p:spPr>
        <p:txBody>
          <a:bodyPr>
            <a:noAutofit/>
          </a:bodyPr>
          <a:lstStyle/>
          <a:p>
            <a:r>
              <a:rPr lang="en-GB" sz="4400" b="1" u="sng" dirty="0">
                <a:latin typeface="Times New Roman" panose="02020603050405020304" pitchFamily="18" charset="0"/>
                <a:cs typeface="Times New Roman" panose="02020603050405020304" pitchFamily="18" charset="0"/>
              </a:rPr>
              <a:t>SENTIMENT</a:t>
            </a:r>
            <a:r>
              <a:rPr lang="en-GB" sz="4400" b="1" dirty="0">
                <a:latin typeface="Times New Roman" panose="02020603050405020304" pitchFamily="18" charset="0"/>
                <a:cs typeface="Times New Roman" panose="02020603050405020304" pitchFamily="18" charset="0"/>
              </a:rPr>
              <a:t> </a:t>
            </a:r>
            <a:r>
              <a:rPr lang="en-GB" sz="4400" b="1" u="sng" dirty="0">
                <a:latin typeface="Times New Roman" panose="02020603050405020304" pitchFamily="18" charset="0"/>
                <a:cs typeface="Times New Roman" panose="02020603050405020304" pitchFamily="18" charset="0"/>
              </a:rPr>
              <a:t>ANALYSIS</a:t>
            </a:r>
          </a:p>
        </p:txBody>
      </p:sp>
      <p:sp>
        <p:nvSpPr>
          <p:cNvPr id="3" name="Content Placeholder 2"/>
          <p:cNvSpPr>
            <a:spLocks noGrp="1"/>
          </p:cNvSpPr>
          <p:nvPr>
            <p:ph idx="1"/>
          </p:nvPr>
        </p:nvSpPr>
        <p:spPr>
          <a:xfrm>
            <a:off x="1037421" y="3429000"/>
            <a:ext cx="7416824" cy="2409131"/>
          </a:xfrm>
        </p:spPr>
        <p:txBody>
          <a:bodyPr>
            <a:noAutofit/>
          </a:bodyPr>
          <a:lstStyle/>
          <a:p>
            <a:endParaRPr lang="en-GB" sz="600" dirty="0">
              <a:latin typeface="Times New Roman" panose="02020603050405020304" pitchFamily="18" charset="0"/>
              <a:cs typeface="Times New Roman" panose="02020603050405020304" pitchFamily="18" charset="0"/>
            </a:endParaRPr>
          </a:p>
          <a:p>
            <a:pPr marL="0" indent="0">
              <a:buNone/>
            </a:pPr>
            <a:endParaRPr lang="en-GB" sz="1200" dirty="0">
              <a:latin typeface="Times New Roman" panose="02020603050405020304" pitchFamily="18" charset="0"/>
              <a:cs typeface="Times New Roman" panose="02020603050405020304" pitchFamily="18" charset="0"/>
            </a:endParaRPr>
          </a:p>
          <a:p>
            <a:pPr marL="0" indent="0">
              <a:buNone/>
            </a:pPr>
            <a:endParaRPr lang="en-GB" sz="1200" dirty="0">
              <a:latin typeface="Times New Roman" panose="02020603050405020304" pitchFamily="18" charset="0"/>
              <a:cs typeface="Times New Roman" panose="02020603050405020304" pitchFamily="18" charset="0"/>
            </a:endParaRPr>
          </a:p>
          <a:p>
            <a:pPr marL="0" indent="0">
              <a:buNone/>
            </a:pPr>
            <a:r>
              <a:rPr lang="en-GB" sz="1800" b="1" dirty="0">
                <a:latin typeface="Times New Roman" panose="02020603050405020304" pitchFamily="18" charset="0"/>
                <a:cs typeface="Times New Roman" panose="02020603050405020304" pitchFamily="18" charset="0"/>
              </a:rPr>
              <a:t>                            		</a:t>
            </a:r>
            <a:r>
              <a:rPr lang="en-GB" sz="2000" b="1" u="sng" dirty="0">
                <a:solidFill>
                  <a:schemeClr val="tx1"/>
                </a:solidFill>
                <a:latin typeface="Times New Roman" panose="02020603050405020304" pitchFamily="18" charset="0"/>
                <a:cs typeface="Times New Roman" panose="02020603050405020304" pitchFamily="18" charset="0"/>
              </a:rPr>
              <a:t>Presented By</a:t>
            </a:r>
            <a:r>
              <a:rPr lang="en-GB" sz="2000" b="1" dirty="0">
                <a:solidFill>
                  <a:schemeClr val="tx1"/>
                </a:solidFill>
                <a:latin typeface="Times New Roman" panose="02020603050405020304" pitchFamily="18" charset="0"/>
                <a:cs typeface="Times New Roman" panose="02020603050405020304" pitchFamily="18" charset="0"/>
              </a:rPr>
              <a:t>:</a:t>
            </a:r>
          </a:p>
          <a:p>
            <a:pPr marL="0" indent="0">
              <a:buNone/>
            </a:pPr>
            <a:r>
              <a:rPr lang="en-GB" sz="2000" b="1" dirty="0">
                <a:solidFill>
                  <a:schemeClr val="tx1"/>
                </a:solidFill>
                <a:latin typeface="Times New Roman" panose="02020603050405020304" pitchFamily="18" charset="0"/>
                <a:cs typeface="Times New Roman" panose="02020603050405020304" pitchFamily="18" charset="0"/>
              </a:rPr>
              <a:t>  Himanshu Patel , </a:t>
            </a:r>
            <a:r>
              <a:rPr lang="en-GB" sz="2000" b="1" dirty="0" err="1">
                <a:solidFill>
                  <a:schemeClr val="tx1"/>
                </a:solidFill>
                <a:latin typeface="Times New Roman" panose="02020603050405020304" pitchFamily="18" charset="0"/>
                <a:cs typeface="Times New Roman" panose="02020603050405020304" pitchFamily="18" charset="0"/>
              </a:rPr>
              <a:t>Akarsh</a:t>
            </a:r>
            <a:r>
              <a:rPr lang="en-GB" sz="2000" b="1" dirty="0">
                <a:solidFill>
                  <a:schemeClr val="tx1"/>
                </a:solidFill>
                <a:latin typeface="Times New Roman" panose="02020603050405020304" pitchFamily="18" charset="0"/>
                <a:cs typeface="Times New Roman" panose="02020603050405020304" pitchFamily="18" charset="0"/>
              </a:rPr>
              <a:t> Mathur, Harshit Jain and Kunal </a:t>
            </a:r>
            <a:r>
              <a:rPr lang="en-GB" sz="2000" b="1" dirty="0" err="1">
                <a:solidFill>
                  <a:schemeClr val="tx1"/>
                </a:solidFill>
                <a:latin typeface="Times New Roman" panose="02020603050405020304" pitchFamily="18" charset="0"/>
                <a:cs typeface="Times New Roman" panose="02020603050405020304" pitchFamily="18" charset="0"/>
              </a:rPr>
              <a:t>Sahu</a:t>
            </a:r>
            <a:endParaRPr lang="en-GB" sz="2000" b="1" dirty="0">
              <a:solidFill>
                <a:schemeClr val="tx1"/>
              </a:solidFill>
              <a:latin typeface="Times New Roman" panose="02020603050405020304" pitchFamily="18" charset="0"/>
              <a:cs typeface="Times New Roman" panose="02020603050405020304" pitchFamily="18" charset="0"/>
            </a:endParaRPr>
          </a:p>
          <a:p>
            <a:pPr marL="0" indent="0">
              <a:buNone/>
            </a:pPr>
            <a:r>
              <a:rPr lang="en-GB" sz="2000" b="1" dirty="0">
                <a:solidFill>
                  <a:schemeClr val="tx1"/>
                </a:solidFill>
                <a:latin typeface="Times New Roman" panose="02020603050405020304" pitchFamily="18" charset="0"/>
                <a:cs typeface="Times New Roman" panose="02020603050405020304" pitchFamily="18" charset="0"/>
              </a:rPr>
              <a:t>  0126IT181027,    0126IT181003,    0126IT181026,   0126IT181035</a:t>
            </a:r>
          </a:p>
          <a:p>
            <a:pPr marL="0" indent="0">
              <a:buNone/>
            </a:pPr>
            <a:r>
              <a:rPr lang="en-GB" sz="2000" b="1" dirty="0">
                <a:solidFill>
                  <a:schemeClr val="tx1"/>
                </a:solidFill>
                <a:latin typeface="Times New Roman" panose="02020603050405020304" pitchFamily="18" charset="0"/>
                <a:cs typeface="Times New Roman" panose="02020603050405020304" pitchFamily="18" charset="0"/>
              </a:rPr>
              <a:t>INFORMATION TECHNOLOGY    6</a:t>
            </a:r>
            <a:r>
              <a:rPr lang="en-GB" sz="2000" b="1" baseline="30000" dirty="0">
                <a:solidFill>
                  <a:schemeClr val="tx1"/>
                </a:solidFill>
                <a:latin typeface="Times New Roman" panose="02020603050405020304" pitchFamily="18" charset="0"/>
                <a:cs typeface="Times New Roman" panose="02020603050405020304" pitchFamily="18" charset="0"/>
              </a:rPr>
              <a:t>TH</a:t>
            </a:r>
            <a:r>
              <a:rPr lang="en-GB" sz="2000" b="1" dirty="0">
                <a:solidFill>
                  <a:schemeClr val="tx1"/>
                </a:solidFill>
                <a:latin typeface="Times New Roman" panose="02020603050405020304" pitchFamily="18" charset="0"/>
                <a:cs typeface="Times New Roman" panose="02020603050405020304" pitchFamily="18" charset="0"/>
              </a:rPr>
              <a:t> SEM   “A”</a:t>
            </a:r>
          </a:p>
          <a:p>
            <a:pPr marL="0" indent="0">
              <a:buNone/>
            </a:pPr>
            <a:r>
              <a:rPr lang="en-GB" sz="2000" b="1" dirty="0">
                <a:solidFill>
                  <a:schemeClr val="tx1"/>
                </a:solidFill>
                <a:latin typeface="Times New Roman" panose="02020603050405020304" pitchFamily="18" charset="0"/>
                <a:cs typeface="Times New Roman" panose="02020603050405020304" pitchFamily="18" charset="0"/>
              </a:rPr>
              <a:t>                                                              </a:t>
            </a:r>
          </a:p>
          <a:p>
            <a:pPr marL="0" indent="0">
              <a:buNone/>
            </a:pPr>
            <a:r>
              <a:rPr lang="en-GB" sz="2000" b="1" dirty="0">
                <a:solidFill>
                  <a:schemeClr val="tx1"/>
                </a:solidFill>
                <a:latin typeface="Times New Roman" panose="02020603050405020304" pitchFamily="18" charset="0"/>
                <a:cs typeface="Times New Roman" panose="02020603050405020304" pitchFamily="18" charset="0"/>
              </a:rPr>
              <a:t>                                                                  </a:t>
            </a:r>
            <a:endParaRPr lang="en-GB" sz="1600" b="1" dirty="0">
              <a:solidFill>
                <a:schemeClr val="tx1"/>
              </a:solidFill>
              <a:latin typeface="Times New Roman" panose="02020603050405020304" pitchFamily="18" charset="0"/>
              <a:cs typeface="Times New Roman" panose="02020603050405020304" pitchFamily="18" charset="0"/>
            </a:endParaRPr>
          </a:p>
          <a:p>
            <a:pPr marL="0" indent="0">
              <a:buNone/>
            </a:pPr>
            <a:r>
              <a:rPr lang="en-GB" sz="1600" b="1" dirty="0">
                <a:solidFill>
                  <a:schemeClr val="tx1"/>
                </a:solidFill>
                <a:latin typeface="Times New Roman" panose="02020603050405020304" pitchFamily="18" charset="0"/>
                <a:cs typeface="Times New Roman" panose="02020603050405020304" pitchFamily="18" charset="0"/>
              </a:rPr>
              <a:t>				</a:t>
            </a:r>
          </a:p>
        </p:txBody>
      </p:sp>
      <p:sp>
        <p:nvSpPr>
          <p:cNvPr id="4" name="AutoShape 2" descr="Image result for smileys"/>
          <p:cNvSpPr>
            <a:spLocks noChangeAspect="1" noChangeArrowheads="1"/>
          </p:cNvSpPr>
          <p:nvPr/>
        </p:nvSpPr>
        <p:spPr bwMode="auto">
          <a:xfrm>
            <a:off x="155574" y="-144463"/>
            <a:ext cx="1597025" cy="15970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a:blip r:embed="rId2"/>
          <a:stretch>
            <a:fillRect/>
          </a:stretch>
        </p:blipFill>
        <p:spPr>
          <a:xfrm>
            <a:off x="1387675" y="1930302"/>
            <a:ext cx="857250" cy="857250"/>
          </a:xfrm>
          <a:prstGeom prst="rect">
            <a:avLst/>
          </a:prstGeom>
        </p:spPr>
      </p:pic>
      <p:pic>
        <p:nvPicPr>
          <p:cNvPr id="8" name="Picture 7"/>
          <p:cNvPicPr>
            <a:picLocks noChangeAspect="1"/>
          </p:cNvPicPr>
          <p:nvPr/>
        </p:nvPicPr>
        <p:blipFill>
          <a:blip r:embed="rId3"/>
          <a:stretch>
            <a:fillRect/>
          </a:stretch>
        </p:blipFill>
        <p:spPr>
          <a:xfrm>
            <a:off x="3200400" y="2004105"/>
            <a:ext cx="2067833" cy="1599260"/>
          </a:xfrm>
          <a:prstGeom prst="rect">
            <a:avLst/>
          </a:prstGeom>
        </p:spPr>
      </p:pic>
      <p:pic>
        <p:nvPicPr>
          <p:cNvPr id="10" name="Picture 9"/>
          <p:cNvPicPr>
            <a:picLocks noChangeAspect="1"/>
          </p:cNvPicPr>
          <p:nvPr/>
        </p:nvPicPr>
        <p:blipFill>
          <a:blip r:embed="rId4"/>
          <a:stretch>
            <a:fillRect/>
          </a:stretch>
        </p:blipFill>
        <p:spPr>
          <a:xfrm>
            <a:off x="6402108" y="1850458"/>
            <a:ext cx="1492165" cy="1290510"/>
          </a:xfrm>
          <a:prstGeom prst="rect">
            <a:avLst/>
          </a:prstGeom>
        </p:spPr>
      </p:pic>
    </p:spTree>
    <p:extLst>
      <p:ext uri="{BB962C8B-B14F-4D97-AF65-F5344CB8AC3E}">
        <p14:creationId xmlns:p14="http://schemas.microsoft.com/office/powerpoint/2010/main" val="684041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E50F20-C503-4774-8BEB-6DA60D85B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304800"/>
            <a:ext cx="7315200" cy="6324600"/>
          </a:xfrm>
          <a:prstGeom prst="rect">
            <a:avLst/>
          </a:prstGeom>
        </p:spPr>
      </p:pic>
    </p:spTree>
    <p:extLst>
      <p:ext uri="{BB962C8B-B14F-4D97-AF65-F5344CB8AC3E}">
        <p14:creationId xmlns:p14="http://schemas.microsoft.com/office/powerpoint/2010/main" val="4164516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b="1" dirty="0"/>
              <a:t>     Sentiment Analysis</a:t>
            </a:r>
          </a:p>
        </p:txBody>
      </p:sp>
      <p:sp>
        <p:nvSpPr>
          <p:cNvPr id="79875" name="Rectangle 3"/>
          <p:cNvSpPr>
            <a:spLocks noGrp="1" noChangeArrowheads="1"/>
          </p:cNvSpPr>
          <p:nvPr>
            <p:ph idx="1"/>
          </p:nvPr>
        </p:nvSpPr>
        <p:spPr>
          <a:xfrm>
            <a:off x="457200" y="1752600"/>
            <a:ext cx="8229600" cy="5257800"/>
          </a:xfrm>
        </p:spPr>
        <p:txBody>
          <a:bodyPr>
            <a:normAutofit/>
          </a:bodyPr>
          <a:lstStyle/>
          <a:p>
            <a:pPr eaLnBrk="1" hangingPunct="1"/>
            <a:endParaRPr lang="en-US" dirty="0"/>
          </a:p>
          <a:p>
            <a:pPr eaLnBrk="1" hangingPunct="1"/>
            <a:r>
              <a:rPr lang="en-US" dirty="0"/>
              <a:t>Identify the orientation of opinion in a piece of text</a:t>
            </a:r>
          </a:p>
          <a:p>
            <a:pPr marL="68580" indent="0" eaLnBrk="1" hangingPunct="1">
              <a:buNone/>
            </a:pPr>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r>
              <a:rPr lang="en-US" dirty="0"/>
              <a:t>Can be generalized to a wider set of emotions</a:t>
            </a:r>
          </a:p>
        </p:txBody>
      </p:sp>
      <p:sp>
        <p:nvSpPr>
          <p:cNvPr id="79880" name="AutoShape 8"/>
          <p:cNvSpPr>
            <a:spLocks noChangeArrowheads="1"/>
          </p:cNvSpPr>
          <p:nvPr/>
        </p:nvSpPr>
        <p:spPr bwMode="auto">
          <a:xfrm>
            <a:off x="609600" y="2819400"/>
            <a:ext cx="2057400" cy="2209800"/>
          </a:xfrm>
          <a:prstGeom prst="foldedCorner">
            <a:avLst>
              <a:gd name="adj" fmla="val 12500"/>
            </a:avLst>
          </a:prstGeom>
          <a:blipFill dpi="0" rotWithShape="1">
            <a:blip r:embed="rId2"/>
            <a:srcRect/>
            <a:tile tx="0" ty="0" sx="100000" sy="100000" flip="none" algn="tl"/>
          </a:blip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2000">
                <a:latin typeface="Times New Roman" panose="02020603050405020304" pitchFamily="18" charset="0"/>
                <a:cs typeface="Latha" panose="020B0604020202020204" pitchFamily="34" charset="0"/>
              </a:rPr>
              <a:t>The movie </a:t>
            </a:r>
          </a:p>
          <a:p>
            <a:pPr algn="ctr" eaLnBrk="1" hangingPunct="1"/>
            <a:r>
              <a:rPr lang="en-US" sz="2000">
                <a:latin typeface="Times New Roman" panose="02020603050405020304" pitchFamily="18" charset="0"/>
                <a:cs typeface="Latha" panose="020B0604020202020204" pitchFamily="34" charset="0"/>
              </a:rPr>
              <a:t>was fabulous!</a:t>
            </a:r>
          </a:p>
        </p:txBody>
      </p:sp>
      <p:sp>
        <p:nvSpPr>
          <p:cNvPr id="79881" name="AutoShape 9"/>
          <p:cNvSpPr>
            <a:spLocks noChangeArrowheads="1"/>
          </p:cNvSpPr>
          <p:nvPr/>
        </p:nvSpPr>
        <p:spPr bwMode="auto">
          <a:xfrm>
            <a:off x="3340290" y="2819400"/>
            <a:ext cx="2057400" cy="2209800"/>
          </a:xfrm>
          <a:prstGeom prst="foldedCorner">
            <a:avLst>
              <a:gd name="adj" fmla="val 12500"/>
            </a:avLst>
          </a:prstGeom>
          <a:blipFill dpi="0" rotWithShape="1">
            <a:blip r:embed="rId2"/>
            <a:srcRect/>
            <a:tile tx="0" ty="0" sx="100000" sy="100000" flip="none" algn="tl"/>
          </a:blip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2000">
                <a:latin typeface="Times New Roman" panose="02020603050405020304" pitchFamily="18" charset="0"/>
                <a:cs typeface="Latha" panose="020B0604020202020204" pitchFamily="34" charset="0"/>
              </a:rPr>
              <a:t>The movie </a:t>
            </a:r>
          </a:p>
          <a:p>
            <a:pPr algn="ctr" eaLnBrk="1" hangingPunct="1"/>
            <a:r>
              <a:rPr lang="en-US" sz="2000">
                <a:latin typeface="Times New Roman" panose="02020603050405020304" pitchFamily="18" charset="0"/>
                <a:cs typeface="Latha" panose="020B0604020202020204" pitchFamily="34" charset="0"/>
              </a:rPr>
              <a:t>stars Mr. X</a:t>
            </a:r>
          </a:p>
        </p:txBody>
      </p:sp>
      <p:sp>
        <p:nvSpPr>
          <p:cNvPr id="79882" name="AutoShape 10"/>
          <p:cNvSpPr>
            <a:spLocks noChangeArrowheads="1"/>
          </p:cNvSpPr>
          <p:nvPr/>
        </p:nvSpPr>
        <p:spPr bwMode="auto">
          <a:xfrm>
            <a:off x="5943600" y="2819400"/>
            <a:ext cx="2057400" cy="2209800"/>
          </a:xfrm>
          <a:prstGeom prst="foldedCorner">
            <a:avLst>
              <a:gd name="adj" fmla="val 12500"/>
            </a:avLst>
          </a:prstGeom>
          <a:blipFill dpi="0" rotWithShape="1">
            <a:blip r:embed="rId2"/>
            <a:srcRect/>
            <a:tile tx="0" ty="0" sx="100000" sy="100000" flip="none" algn="tl"/>
          </a:blip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2000">
                <a:latin typeface="Times New Roman" panose="02020603050405020304" pitchFamily="18" charset="0"/>
                <a:cs typeface="Latha" panose="020B0604020202020204" pitchFamily="34" charset="0"/>
              </a:rPr>
              <a:t>The movie </a:t>
            </a:r>
          </a:p>
          <a:p>
            <a:pPr algn="ctr" eaLnBrk="1" hangingPunct="1"/>
            <a:r>
              <a:rPr lang="en-US" sz="2000">
                <a:latin typeface="Times New Roman" panose="02020603050405020304" pitchFamily="18" charset="0"/>
                <a:cs typeface="Latha" panose="020B0604020202020204" pitchFamily="34" charset="0"/>
              </a:rPr>
              <a:t>was horrible!</a:t>
            </a:r>
          </a:p>
        </p:txBody>
      </p:sp>
      <p:sp>
        <p:nvSpPr>
          <p:cNvPr id="79883" name="AutoShape 11"/>
          <p:cNvSpPr>
            <a:spLocks noChangeArrowheads="1"/>
          </p:cNvSpPr>
          <p:nvPr/>
        </p:nvSpPr>
        <p:spPr bwMode="auto">
          <a:xfrm>
            <a:off x="7620000" y="2667000"/>
            <a:ext cx="533400" cy="533400"/>
          </a:xfrm>
          <a:prstGeom prst="smileyFace">
            <a:avLst>
              <a:gd name="adj" fmla="val -4653"/>
            </a:avLst>
          </a:prstGeom>
          <a:solidFill>
            <a:srgbClr val="FF3300"/>
          </a:solidFill>
          <a:ln w="3810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79884" name="AutoShape 12"/>
          <p:cNvSpPr>
            <a:spLocks noChangeArrowheads="1"/>
          </p:cNvSpPr>
          <p:nvPr/>
        </p:nvSpPr>
        <p:spPr bwMode="auto">
          <a:xfrm>
            <a:off x="4876800" y="2743200"/>
            <a:ext cx="533400" cy="533400"/>
          </a:xfrm>
          <a:prstGeom prst="smileyFace">
            <a:avLst>
              <a:gd name="adj" fmla="val 921"/>
            </a:avLst>
          </a:prstGeom>
          <a:solidFill>
            <a:srgbClr val="FF9900"/>
          </a:solidFill>
          <a:ln w="3810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79885" name="AutoShape 13"/>
          <p:cNvSpPr>
            <a:spLocks noChangeArrowheads="1"/>
          </p:cNvSpPr>
          <p:nvPr/>
        </p:nvSpPr>
        <p:spPr bwMode="auto">
          <a:xfrm>
            <a:off x="2209800" y="2667000"/>
            <a:ext cx="533400" cy="533400"/>
          </a:xfrm>
          <a:prstGeom prst="smileyFace">
            <a:avLst>
              <a:gd name="adj" fmla="val 4653"/>
            </a:avLst>
          </a:prstGeom>
          <a:solidFill>
            <a:srgbClr val="339933"/>
          </a:solidFill>
          <a:ln w="3810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79886" name="Text Box 14"/>
          <p:cNvSpPr txBox="1">
            <a:spLocks noChangeArrowheads="1"/>
          </p:cNvSpPr>
          <p:nvPr/>
        </p:nvSpPr>
        <p:spPr bwMode="auto">
          <a:xfrm>
            <a:off x="3352800" y="4572000"/>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t>[ Factual ]</a:t>
            </a:r>
          </a:p>
        </p:txBody>
      </p:sp>
      <p:sp>
        <p:nvSpPr>
          <p:cNvPr id="79888" name="Text Box 16"/>
          <p:cNvSpPr txBox="1">
            <a:spLocks noChangeArrowheads="1"/>
          </p:cNvSpPr>
          <p:nvPr/>
        </p:nvSpPr>
        <p:spPr bwMode="auto">
          <a:xfrm>
            <a:off x="685800" y="4572000"/>
            <a:ext cx="167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t>[ Sentimental ]</a:t>
            </a:r>
          </a:p>
        </p:txBody>
      </p:sp>
      <p:sp>
        <p:nvSpPr>
          <p:cNvPr id="79889" name="Text Box 17"/>
          <p:cNvSpPr txBox="1">
            <a:spLocks noChangeArrowheads="1"/>
          </p:cNvSpPr>
          <p:nvPr/>
        </p:nvSpPr>
        <p:spPr bwMode="auto">
          <a:xfrm>
            <a:off x="6019800" y="4648200"/>
            <a:ext cx="167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t>[ Sentimental ]</a:t>
            </a:r>
          </a:p>
        </p:txBody>
      </p:sp>
      <p:sp>
        <p:nvSpPr>
          <p:cNvPr id="2" name="TextBox 1"/>
          <p:cNvSpPr txBox="1"/>
          <p:nvPr/>
        </p:nvSpPr>
        <p:spPr>
          <a:xfrm>
            <a:off x="5257800" y="6096000"/>
            <a:ext cx="2895600" cy="246221"/>
          </a:xfrm>
          <a:prstGeom prst="rect">
            <a:avLst/>
          </a:prstGeom>
          <a:noFill/>
        </p:spPr>
        <p:txBody>
          <a:bodyPr wrap="square" rtlCol="0">
            <a:spAutoFit/>
          </a:bodyPr>
          <a:lstStyle/>
          <a:p>
            <a:r>
              <a:rPr lang="en-IN" sz="1000" dirty="0"/>
              <a:t>References: google images</a:t>
            </a:r>
          </a:p>
        </p:txBody>
      </p:sp>
    </p:spTree>
    <p:extLst>
      <p:ext uri="{BB962C8B-B14F-4D97-AF65-F5344CB8AC3E}">
        <p14:creationId xmlns:p14="http://schemas.microsoft.com/office/powerpoint/2010/main" val="26597189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9880"/>
                                        </p:tgtEl>
                                        <p:attrNameLst>
                                          <p:attrName>style.visibility</p:attrName>
                                        </p:attrNameLst>
                                      </p:cBhvr>
                                      <p:to>
                                        <p:strVal val="visible"/>
                                      </p:to>
                                    </p:set>
                                    <p:animEffect transition="in" filter="fade">
                                      <p:cBhvr>
                                        <p:cTn id="7" dur="500"/>
                                        <p:tgtEl>
                                          <p:spTgt spid="79880"/>
                                        </p:tgtEl>
                                      </p:cBhvr>
                                    </p:animEffect>
                                    <p:anim calcmode="lin" valueType="num">
                                      <p:cBhvr>
                                        <p:cTn id="8" dur="500" fill="hold"/>
                                        <p:tgtEl>
                                          <p:spTgt spid="79880"/>
                                        </p:tgtEl>
                                        <p:attrNameLst>
                                          <p:attrName>ppt_x</p:attrName>
                                        </p:attrNameLst>
                                      </p:cBhvr>
                                      <p:tavLst>
                                        <p:tav tm="0">
                                          <p:val>
                                            <p:strVal val="#ppt_x"/>
                                          </p:val>
                                        </p:tav>
                                        <p:tav tm="100000">
                                          <p:val>
                                            <p:strVal val="#ppt_x"/>
                                          </p:val>
                                        </p:tav>
                                      </p:tavLst>
                                    </p:anim>
                                    <p:anim calcmode="lin" valueType="num">
                                      <p:cBhvr>
                                        <p:cTn id="9" dur="500" fill="hold"/>
                                        <p:tgtEl>
                                          <p:spTgt spid="7988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9881"/>
                                        </p:tgtEl>
                                        <p:attrNameLst>
                                          <p:attrName>style.visibility</p:attrName>
                                        </p:attrNameLst>
                                      </p:cBhvr>
                                      <p:to>
                                        <p:strVal val="visible"/>
                                      </p:to>
                                    </p:set>
                                    <p:animEffect transition="in" filter="fade">
                                      <p:cBhvr>
                                        <p:cTn id="12" dur="500"/>
                                        <p:tgtEl>
                                          <p:spTgt spid="79881"/>
                                        </p:tgtEl>
                                      </p:cBhvr>
                                    </p:animEffect>
                                    <p:anim calcmode="lin" valueType="num">
                                      <p:cBhvr>
                                        <p:cTn id="13" dur="500" fill="hold"/>
                                        <p:tgtEl>
                                          <p:spTgt spid="79881"/>
                                        </p:tgtEl>
                                        <p:attrNameLst>
                                          <p:attrName>ppt_x</p:attrName>
                                        </p:attrNameLst>
                                      </p:cBhvr>
                                      <p:tavLst>
                                        <p:tav tm="0">
                                          <p:val>
                                            <p:strVal val="#ppt_x"/>
                                          </p:val>
                                        </p:tav>
                                        <p:tav tm="100000">
                                          <p:val>
                                            <p:strVal val="#ppt_x"/>
                                          </p:val>
                                        </p:tav>
                                      </p:tavLst>
                                    </p:anim>
                                    <p:anim calcmode="lin" valueType="num">
                                      <p:cBhvr>
                                        <p:cTn id="14" dur="500" fill="hold"/>
                                        <p:tgtEl>
                                          <p:spTgt spid="79881"/>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79882"/>
                                        </p:tgtEl>
                                        <p:attrNameLst>
                                          <p:attrName>style.visibility</p:attrName>
                                        </p:attrNameLst>
                                      </p:cBhvr>
                                      <p:to>
                                        <p:strVal val="visible"/>
                                      </p:to>
                                    </p:set>
                                    <p:animEffect transition="in" filter="fade">
                                      <p:cBhvr>
                                        <p:cTn id="17" dur="500"/>
                                        <p:tgtEl>
                                          <p:spTgt spid="79882"/>
                                        </p:tgtEl>
                                      </p:cBhvr>
                                    </p:animEffect>
                                    <p:anim calcmode="lin" valueType="num">
                                      <p:cBhvr>
                                        <p:cTn id="18" dur="500" fill="hold"/>
                                        <p:tgtEl>
                                          <p:spTgt spid="79882"/>
                                        </p:tgtEl>
                                        <p:attrNameLst>
                                          <p:attrName>ppt_x</p:attrName>
                                        </p:attrNameLst>
                                      </p:cBhvr>
                                      <p:tavLst>
                                        <p:tav tm="0">
                                          <p:val>
                                            <p:strVal val="#ppt_x"/>
                                          </p:val>
                                        </p:tav>
                                        <p:tav tm="100000">
                                          <p:val>
                                            <p:strVal val="#ppt_x"/>
                                          </p:val>
                                        </p:tav>
                                      </p:tavLst>
                                    </p:anim>
                                    <p:anim calcmode="lin" valueType="num">
                                      <p:cBhvr>
                                        <p:cTn id="19" dur="500" fill="hold"/>
                                        <p:tgtEl>
                                          <p:spTgt spid="79882"/>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9886"/>
                                        </p:tgtEl>
                                        <p:attrNameLst>
                                          <p:attrName>style.visibility</p:attrName>
                                        </p:attrNameLst>
                                      </p:cBhvr>
                                      <p:to>
                                        <p:strVal val="visible"/>
                                      </p:to>
                                    </p:set>
                                    <p:animEffect transition="in" filter="fade">
                                      <p:cBhvr>
                                        <p:cTn id="24" dur="500"/>
                                        <p:tgtEl>
                                          <p:spTgt spid="79886"/>
                                        </p:tgtEl>
                                      </p:cBhvr>
                                    </p:animEffect>
                                  </p:childTnLst>
                                </p:cTn>
                              </p:par>
                            </p:childTnLst>
                          </p:cTn>
                        </p:par>
                        <p:par>
                          <p:cTn id="25" fill="hold" nodeType="afterGroup">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79888"/>
                                        </p:tgtEl>
                                        <p:attrNameLst>
                                          <p:attrName>style.visibility</p:attrName>
                                        </p:attrNameLst>
                                      </p:cBhvr>
                                      <p:to>
                                        <p:strVal val="visible"/>
                                      </p:to>
                                    </p:set>
                                    <p:animEffect transition="in" filter="fade">
                                      <p:cBhvr>
                                        <p:cTn id="28" dur="500"/>
                                        <p:tgtEl>
                                          <p:spTgt spid="79888"/>
                                        </p:tgtEl>
                                      </p:cBhvr>
                                    </p:animEffect>
                                  </p:childTnLst>
                                </p:cTn>
                              </p:par>
                            </p:childTnLst>
                          </p:cTn>
                        </p:par>
                        <p:par>
                          <p:cTn id="29" fill="hold" nodeType="afterGroup">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79889"/>
                                        </p:tgtEl>
                                        <p:attrNameLst>
                                          <p:attrName>style.visibility</p:attrName>
                                        </p:attrNameLst>
                                      </p:cBhvr>
                                      <p:to>
                                        <p:strVal val="visible"/>
                                      </p:to>
                                    </p:set>
                                    <p:animEffect transition="in" filter="fade">
                                      <p:cBhvr>
                                        <p:cTn id="32" dur="500"/>
                                        <p:tgtEl>
                                          <p:spTgt spid="7988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9885"/>
                                        </p:tgtEl>
                                        <p:attrNameLst>
                                          <p:attrName>style.visibility</p:attrName>
                                        </p:attrNameLst>
                                      </p:cBhvr>
                                      <p:to>
                                        <p:strVal val="visible"/>
                                      </p:to>
                                    </p:set>
                                    <p:animEffect transition="in" filter="fade">
                                      <p:cBhvr>
                                        <p:cTn id="37" dur="500"/>
                                        <p:tgtEl>
                                          <p:spTgt spid="79885"/>
                                        </p:tgtEl>
                                      </p:cBhvr>
                                    </p:animEffect>
                                  </p:childTnLst>
                                </p:cTn>
                              </p:par>
                            </p:childTnLst>
                          </p:cTn>
                        </p:par>
                        <p:par>
                          <p:cTn id="38" fill="hold" nodeType="afterGroup">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79884"/>
                                        </p:tgtEl>
                                        <p:attrNameLst>
                                          <p:attrName>style.visibility</p:attrName>
                                        </p:attrNameLst>
                                      </p:cBhvr>
                                      <p:to>
                                        <p:strVal val="visible"/>
                                      </p:to>
                                    </p:set>
                                    <p:animEffect transition="in" filter="fade">
                                      <p:cBhvr>
                                        <p:cTn id="41" dur="500"/>
                                        <p:tgtEl>
                                          <p:spTgt spid="79884"/>
                                        </p:tgtEl>
                                      </p:cBhvr>
                                    </p:animEffect>
                                  </p:childTnLst>
                                </p:cTn>
                              </p:par>
                            </p:childTnLst>
                          </p:cTn>
                        </p:par>
                        <p:par>
                          <p:cTn id="42" fill="hold" nodeType="afterGroup">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79883"/>
                                        </p:tgtEl>
                                        <p:attrNameLst>
                                          <p:attrName>style.visibility</p:attrName>
                                        </p:attrNameLst>
                                      </p:cBhvr>
                                      <p:to>
                                        <p:strVal val="visible"/>
                                      </p:to>
                                    </p:set>
                                    <p:animEffect transition="in" filter="fade">
                                      <p:cBhvr>
                                        <p:cTn id="45" dur="500"/>
                                        <p:tgtEl>
                                          <p:spTgt spid="7988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9875">
                                            <p:txEl>
                                              <p:pRg st="1" end="1"/>
                                            </p:txEl>
                                          </p:spTgt>
                                        </p:tgtEl>
                                        <p:attrNameLst>
                                          <p:attrName>style.visibility</p:attrName>
                                        </p:attrNameLst>
                                      </p:cBhvr>
                                      <p:to>
                                        <p:strVal val="visible"/>
                                      </p:to>
                                    </p:set>
                                    <p:animEffect transition="in" filter="fade">
                                      <p:cBhvr>
                                        <p:cTn id="50" dur="500"/>
                                        <p:tgtEl>
                                          <p:spTgt spid="79875">
                                            <p:txEl>
                                              <p:pRg st="1" end="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9875">
                                            <p:txEl>
                                              <p:pRg st="8" end="8"/>
                                            </p:txEl>
                                          </p:spTgt>
                                        </p:tgtEl>
                                        <p:attrNameLst>
                                          <p:attrName>style.visibility</p:attrName>
                                        </p:attrNameLst>
                                      </p:cBhvr>
                                      <p:to>
                                        <p:strVal val="visible"/>
                                      </p:to>
                                    </p:set>
                                    <p:animEffect transition="in" filter="fade">
                                      <p:cBhvr>
                                        <p:cTn id="53" dur="500"/>
                                        <p:tgtEl>
                                          <p:spTgt spid="79875">
                                            <p:txEl>
                                              <p:pRg st="8" end="8"/>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9874"/>
                                        </p:tgtEl>
                                        <p:attrNameLst>
                                          <p:attrName>style.visibility</p:attrName>
                                        </p:attrNameLst>
                                      </p:cBhvr>
                                      <p:to>
                                        <p:strVal val="visible"/>
                                      </p:to>
                                    </p:set>
                                    <p:animEffect transition="in" filter="fade">
                                      <p:cBhvr>
                                        <p:cTn id="56" dur="500"/>
                                        <p:tgtEl>
                                          <p:spTgt spid="79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p:bldP spid="79875" grpId="0" build="p"/>
      <p:bldP spid="79880" grpId="0" animBg="1"/>
      <p:bldP spid="79881" grpId="0" animBg="1"/>
      <p:bldP spid="79882" grpId="0" animBg="1"/>
      <p:bldP spid="79883" grpId="0" animBg="1"/>
      <p:bldP spid="79884" grpId="0" animBg="1"/>
      <p:bldP spid="79885" grpId="0" animBg="1"/>
      <p:bldP spid="79886" grpId="0"/>
      <p:bldP spid="79888" grpId="0"/>
      <p:bldP spid="7988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Sentiment Analysis</a:t>
            </a:r>
          </a:p>
        </p:txBody>
      </p:sp>
      <p:sp>
        <p:nvSpPr>
          <p:cNvPr id="3" name="Content Placeholder 2"/>
          <p:cNvSpPr>
            <a:spLocks noGrp="1"/>
          </p:cNvSpPr>
          <p:nvPr>
            <p:ph idx="1"/>
          </p:nvPr>
        </p:nvSpPr>
        <p:spPr>
          <a:xfrm>
            <a:off x="228600" y="2209800"/>
            <a:ext cx="8915400" cy="3333750"/>
          </a:xfrm>
        </p:spPr>
        <p:txBody>
          <a:bodyPr>
            <a:normAutofit fontScale="92500" lnSpcReduction="10000"/>
          </a:bodyPr>
          <a:lstStyle/>
          <a:p>
            <a:pPr algn="just"/>
            <a:r>
              <a:rPr lang="en-US" sz="2700" i="1" dirty="0">
                <a:latin typeface="Times New Roman" panose="02020603050405020304" pitchFamily="18" charset="0"/>
                <a:cs typeface="Times New Roman" panose="02020603050405020304" pitchFamily="18" charset="0"/>
              </a:rPr>
              <a:t>Movie</a:t>
            </a:r>
            <a:r>
              <a:rPr lang="en-US" sz="2700" dirty="0">
                <a:latin typeface="Times New Roman" panose="02020603050405020304" pitchFamily="18" charset="0"/>
                <a:cs typeface="Times New Roman" panose="02020603050405020304" pitchFamily="18" charset="0"/>
              </a:rPr>
              <a:t>:  is this review positive or negative?</a:t>
            </a:r>
          </a:p>
          <a:p>
            <a:pPr algn="just"/>
            <a:r>
              <a:rPr lang="en-US" sz="2700" i="1" dirty="0">
                <a:latin typeface="Times New Roman" panose="02020603050405020304" pitchFamily="18" charset="0"/>
                <a:cs typeface="Times New Roman" panose="02020603050405020304" pitchFamily="18" charset="0"/>
              </a:rPr>
              <a:t>Products</a:t>
            </a:r>
            <a:r>
              <a:rPr lang="en-US" sz="2700" dirty="0">
                <a:latin typeface="Times New Roman" panose="02020603050405020304" pitchFamily="18" charset="0"/>
                <a:cs typeface="Times New Roman" panose="02020603050405020304" pitchFamily="18" charset="0"/>
              </a:rPr>
              <a:t>: what do people think about the new iPhone?</a:t>
            </a:r>
          </a:p>
          <a:p>
            <a:pPr algn="just"/>
            <a:r>
              <a:rPr lang="en-US" sz="2700" i="1" dirty="0">
                <a:latin typeface="Times New Roman" panose="02020603050405020304" pitchFamily="18" charset="0"/>
                <a:cs typeface="Times New Roman" panose="02020603050405020304" pitchFamily="18" charset="0"/>
              </a:rPr>
              <a:t>Public sentiment</a:t>
            </a:r>
            <a:r>
              <a:rPr lang="en-US" sz="2700" dirty="0">
                <a:latin typeface="Times New Roman" panose="02020603050405020304" pitchFamily="18" charset="0"/>
                <a:cs typeface="Times New Roman" panose="02020603050405020304" pitchFamily="18" charset="0"/>
              </a:rPr>
              <a:t>: how is consumer confidence? </a:t>
            </a:r>
          </a:p>
          <a:p>
            <a:pPr marL="68580" indent="0" algn="just">
              <a:buNone/>
            </a:pPr>
            <a:r>
              <a:rPr lang="en-US" sz="2700" dirty="0">
                <a:latin typeface="Times New Roman" panose="02020603050405020304" pitchFamily="18" charset="0"/>
                <a:cs typeface="Times New Roman" panose="02020603050405020304" pitchFamily="18" charset="0"/>
              </a:rPr>
              <a:t>    Is despair increasing?</a:t>
            </a:r>
          </a:p>
          <a:p>
            <a:pPr algn="just"/>
            <a:r>
              <a:rPr lang="en-US" sz="2700" i="1" dirty="0">
                <a:latin typeface="Times New Roman" panose="02020603050405020304" pitchFamily="18" charset="0"/>
                <a:cs typeface="Times New Roman" panose="02020603050405020304" pitchFamily="18" charset="0"/>
              </a:rPr>
              <a:t>Politics</a:t>
            </a:r>
            <a:r>
              <a:rPr lang="en-US" sz="2700" dirty="0">
                <a:latin typeface="Times New Roman" panose="02020603050405020304" pitchFamily="18" charset="0"/>
                <a:cs typeface="Times New Roman" panose="02020603050405020304" pitchFamily="18" charset="0"/>
              </a:rPr>
              <a:t>: what do people think about this candidate or issue?</a:t>
            </a:r>
          </a:p>
          <a:p>
            <a:pPr algn="just"/>
            <a:r>
              <a:rPr lang="en-US" sz="2700" i="1" dirty="0">
                <a:latin typeface="Times New Roman" panose="02020603050405020304" pitchFamily="18" charset="0"/>
                <a:cs typeface="Times New Roman" panose="02020603050405020304" pitchFamily="18" charset="0"/>
              </a:rPr>
              <a:t>Prediction</a:t>
            </a:r>
            <a:r>
              <a:rPr lang="en-US" sz="2700" dirty="0">
                <a:latin typeface="Times New Roman" panose="02020603050405020304" pitchFamily="18" charset="0"/>
                <a:cs typeface="Times New Roman" panose="02020603050405020304" pitchFamily="18" charset="0"/>
              </a:rPr>
              <a:t>: predict election outcomes or market trends </a:t>
            </a:r>
          </a:p>
          <a:p>
            <a:pPr marL="68580" indent="0" algn="just">
              <a:buNone/>
            </a:pPr>
            <a:r>
              <a:rPr lang="en-US" sz="2700" dirty="0">
                <a:latin typeface="Times New Roman" panose="02020603050405020304" pitchFamily="18" charset="0"/>
                <a:cs typeface="Times New Roman" panose="02020603050405020304" pitchFamily="18" charset="0"/>
              </a:rPr>
              <a:t>               from sentiment</a:t>
            </a:r>
          </a:p>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12</a:t>
            </a:fld>
            <a:endParaRPr lang="en-US"/>
          </a:p>
        </p:txBody>
      </p:sp>
    </p:spTree>
    <p:extLst>
      <p:ext uri="{BB962C8B-B14F-4D97-AF65-F5344CB8AC3E}">
        <p14:creationId xmlns:p14="http://schemas.microsoft.com/office/powerpoint/2010/main" val="910128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Sentiment analysis has many other names</a:t>
            </a:r>
          </a:p>
        </p:txBody>
      </p:sp>
      <p:sp>
        <p:nvSpPr>
          <p:cNvPr id="3" name="Content Placeholder 2"/>
          <p:cNvSpPr>
            <a:spLocks noGrp="1"/>
          </p:cNvSpPr>
          <p:nvPr>
            <p:ph idx="1"/>
          </p:nvPr>
        </p:nvSpPr>
        <p:spPr/>
        <p:txBody>
          <a:bodyPr/>
          <a:lstStyle/>
          <a:p>
            <a:r>
              <a:rPr lang="en-US" sz="2800" dirty="0"/>
              <a:t>Opinion extraction</a:t>
            </a:r>
          </a:p>
          <a:p>
            <a:r>
              <a:rPr lang="en-US" sz="2800" dirty="0"/>
              <a:t>Opinion mining</a:t>
            </a:r>
          </a:p>
          <a:p>
            <a:r>
              <a:rPr lang="en-US" sz="2800" dirty="0"/>
              <a:t>Sentiment mining</a:t>
            </a:r>
          </a:p>
          <a:p>
            <a:r>
              <a:rPr lang="en-US" sz="2800" dirty="0"/>
              <a:t>Subjectivity analysis</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13</a:t>
            </a:fld>
            <a:endParaRPr lang="en-US"/>
          </a:p>
        </p:txBody>
      </p:sp>
    </p:spTree>
    <p:extLst>
      <p:ext uri="{BB962C8B-B14F-4D97-AF65-F5344CB8AC3E}">
        <p14:creationId xmlns:p14="http://schemas.microsoft.com/office/powerpoint/2010/main" val="1565406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9EE8E1-90C1-4A90-94FD-C6E85CE0E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357" y="304800"/>
            <a:ext cx="7580243" cy="6248400"/>
          </a:xfrm>
          <a:prstGeom prst="rect">
            <a:avLst/>
          </a:prstGeom>
        </p:spPr>
      </p:pic>
    </p:spTree>
    <p:extLst>
      <p:ext uri="{BB962C8B-B14F-4D97-AF65-F5344CB8AC3E}">
        <p14:creationId xmlns:p14="http://schemas.microsoft.com/office/powerpoint/2010/main" val="3219896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3A0B94-8C84-4A70-BE70-AC8E53CA5CEC}"/>
              </a:ext>
            </a:extLst>
          </p:cNvPr>
          <p:cNvPicPr>
            <a:picLocks noChangeAspect="1"/>
          </p:cNvPicPr>
          <p:nvPr/>
        </p:nvPicPr>
        <p:blipFill rotWithShape="1">
          <a:blip r:embed="rId2">
            <a:extLst>
              <a:ext uri="{28A0092B-C50C-407E-A947-70E740481C1C}">
                <a14:useLocalDpi xmlns:a14="http://schemas.microsoft.com/office/drawing/2010/main" val="0"/>
              </a:ext>
            </a:extLst>
          </a:blip>
          <a:srcRect b="5053"/>
          <a:stretch/>
        </p:blipFill>
        <p:spPr>
          <a:xfrm>
            <a:off x="1447800" y="290179"/>
            <a:ext cx="7315200" cy="6277641"/>
          </a:xfrm>
          <a:prstGeom prst="rect">
            <a:avLst/>
          </a:prstGeom>
        </p:spPr>
      </p:pic>
    </p:spTree>
    <p:extLst>
      <p:ext uri="{BB962C8B-B14F-4D97-AF65-F5344CB8AC3E}">
        <p14:creationId xmlns:p14="http://schemas.microsoft.com/office/powerpoint/2010/main" val="3464116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Google Product Search</a:t>
            </a:r>
          </a:p>
        </p:txBody>
      </p:sp>
      <p:pic>
        <p:nvPicPr>
          <p:cNvPr id="4" name="Content Placeholder 3" descr="googleproductsearch.tif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3100" y="2320456"/>
            <a:ext cx="6591300" cy="3404537"/>
          </a:xfrm>
          <a:prstGeom prst="rect">
            <a:avLst/>
          </a:prstGeom>
        </p:spPr>
      </p:pic>
    </p:spTree>
    <p:extLst>
      <p:ext uri="{BB962C8B-B14F-4D97-AF65-F5344CB8AC3E}">
        <p14:creationId xmlns:p14="http://schemas.microsoft.com/office/powerpoint/2010/main" val="1201744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85900" y="152400"/>
            <a:ext cx="6172200" cy="1828800"/>
          </a:xfrm>
        </p:spPr>
        <p:txBody>
          <a:bodyPr>
            <a:normAutofit/>
          </a:bodyPr>
          <a:lstStyle/>
          <a:p>
            <a:pPr algn="ctr"/>
            <a:r>
              <a:rPr lang="en-US" sz="5400" b="1" u="sng" dirty="0">
                <a:latin typeface="Times New Roman" panose="02020603050405020304" pitchFamily="18" charset="0"/>
                <a:cs typeface="Times New Roman" panose="02020603050405020304" pitchFamily="18" charset="0"/>
              </a:rPr>
              <a:t>Case Diagram</a:t>
            </a:r>
          </a:p>
        </p:txBody>
      </p:sp>
      <p:sp>
        <p:nvSpPr>
          <p:cNvPr id="3" name="Content Placeholder 2"/>
          <p:cNvSpPr>
            <a:spLocks noGrp="1"/>
          </p:cNvSpPr>
          <p:nvPr>
            <p:ph idx="1"/>
          </p:nvPr>
        </p:nvSpPr>
        <p:spPr>
          <a:xfrm>
            <a:off x="1265784" y="0"/>
            <a:ext cx="7344816" cy="1407994"/>
          </a:xfrm>
        </p:spPr>
        <p:txBody>
          <a:bodyPr tIns="91440">
            <a:noAutofit/>
          </a:bodyPr>
          <a:lstStyle/>
          <a:p>
            <a:pPr marL="525780" indent="-457200">
              <a:buFont typeface="+mj-lt"/>
              <a:buAutoNum type="arabicPeriod" startAt="4"/>
            </a:pPr>
            <a:endParaRPr lang="en-GB" sz="1800" i="1" dirty="0">
              <a:latin typeface="Times New Roman" pitchFamily="18" charset="0"/>
              <a:cs typeface="Times New Roman" pitchFamily="18" charset="0"/>
            </a:endParaRPr>
          </a:p>
          <a:p>
            <a:pPr marL="525780" indent="-457200" algn="ctr">
              <a:buFont typeface="+mj-lt"/>
              <a:buAutoNum type="arabicPeriod" startAt="4"/>
            </a:pPr>
            <a:endParaRPr lang="en-GB" sz="1800" dirty="0">
              <a:latin typeface="Times New Roman" pitchFamily="18" charset="0"/>
              <a:cs typeface="Times New Roman" pitchFamily="18" charset="0"/>
            </a:endParaRPr>
          </a:p>
        </p:txBody>
      </p:sp>
      <p:sp>
        <p:nvSpPr>
          <p:cNvPr id="5" name="Rectangle 4">
            <a:extLst>
              <a:ext uri="{FF2B5EF4-FFF2-40B4-BE49-F238E27FC236}">
                <a16:creationId xmlns:a16="http://schemas.microsoft.com/office/drawing/2014/main" id="{D71AB195-EFC5-4B4F-AD1C-02897F19EF61}"/>
              </a:ext>
            </a:extLst>
          </p:cNvPr>
          <p:cNvSpPr/>
          <p:nvPr/>
        </p:nvSpPr>
        <p:spPr>
          <a:xfrm>
            <a:off x="1509091" y="1600200"/>
            <a:ext cx="2514600" cy="762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Texts</a:t>
            </a:r>
          </a:p>
        </p:txBody>
      </p:sp>
      <p:sp>
        <p:nvSpPr>
          <p:cNvPr id="6" name="Rectangle 5">
            <a:extLst>
              <a:ext uri="{FF2B5EF4-FFF2-40B4-BE49-F238E27FC236}">
                <a16:creationId xmlns:a16="http://schemas.microsoft.com/office/drawing/2014/main" id="{4AB7C278-8E3A-4C7B-9BFC-D3E3D451A1AD}"/>
              </a:ext>
            </a:extLst>
          </p:cNvPr>
          <p:cNvSpPr/>
          <p:nvPr/>
        </p:nvSpPr>
        <p:spPr>
          <a:xfrm>
            <a:off x="1571075" y="2756848"/>
            <a:ext cx="2590800" cy="533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Sentences</a:t>
            </a:r>
          </a:p>
        </p:txBody>
      </p:sp>
      <p:sp>
        <p:nvSpPr>
          <p:cNvPr id="7" name="Rectangle 6">
            <a:extLst>
              <a:ext uri="{FF2B5EF4-FFF2-40B4-BE49-F238E27FC236}">
                <a16:creationId xmlns:a16="http://schemas.microsoft.com/office/drawing/2014/main" id="{65710F0D-185B-4861-ABD6-D8E6A49771A9}"/>
              </a:ext>
            </a:extLst>
          </p:cNvPr>
          <p:cNvSpPr/>
          <p:nvPr/>
        </p:nvSpPr>
        <p:spPr>
          <a:xfrm>
            <a:off x="1571075" y="3657600"/>
            <a:ext cx="2514600" cy="1600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C02090D0-8F0F-4FBD-A960-2A836A08C1A9}"/>
              </a:ext>
            </a:extLst>
          </p:cNvPr>
          <p:cNvSpPr/>
          <p:nvPr/>
        </p:nvSpPr>
        <p:spPr>
          <a:xfrm>
            <a:off x="1904876" y="3810000"/>
            <a:ext cx="1828800" cy="533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Noun</a:t>
            </a:r>
          </a:p>
        </p:txBody>
      </p:sp>
      <p:sp>
        <p:nvSpPr>
          <p:cNvPr id="9" name="Rectangle 8">
            <a:extLst>
              <a:ext uri="{FF2B5EF4-FFF2-40B4-BE49-F238E27FC236}">
                <a16:creationId xmlns:a16="http://schemas.microsoft.com/office/drawing/2014/main" id="{13C8668B-C4FB-431A-B8F2-E63FB078C6BC}"/>
              </a:ext>
            </a:extLst>
          </p:cNvPr>
          <p:cNvSpPr/>
          <p:nvPr/>
        </p:nvSpPr>
        <p:spPr>
          <a:xfrm>
            <a:off x="1904876" y="4532194"/>
            <a:ext cx="1828800" cy="533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Adjective</a:t>
            </a:r>
          </a:p>
        </p:txBody>
      </p:sp>
      <p:sp>
        <p:nvSpPr>
          <p:cNvPr id="10" name="Down Arrow 12">
            <a:extLst>
              <a:ext uri="{FF2B5EF4-FFF2-40B4-BE49-F238E27FC236}">
                <a16:creationId xmlns:a16="http://schemas.microsoft.com/office/drawing/2014/main" id="{7AFBD1CC-2D8F-4C32-ABEB-ED093533BEE8}"/>
              </a:ext>
            </a:extLst>
          </p:cNvPr>
          <p:cNvSpPr/>
          <p:nvPr/>
        </p:nvSpPr>
        <p:spPr>
          <a:xfrm>
            <a:off x="2499691" y="2362200"/>
            <a:ext cx="328684"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3">
            <a:extLst>
              <a:ext uri="{FF2B5EF4-FFF2-40B4-BE49-F238E27FC236}">
                <a16:creationId xmlns:a16="http://schemas.microsoft.com/office/drawing/2014/main" id="{886110D3-F9D3-48E0-919C-22DA2026BD1F}"/>
              </a:ext>
            </a:extLst>
          </p:cNvPr>
          <p:cNvSpPr/>
          <p:nvPr/>
        </p:nvSpPr>
        <p:spPr>
          <a:xfrm>
            <a:off x="2479219" y="3312141"/>
            <a:ext cx="369058" cy="3610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97F4981-7176-473F-BC12-F6FA6BD846B0}"/>
              </a:ext>
            </a:extLst>
          </p:cNvPr>
          <p:cNvSpPr/>
          <p:nvPr/>
        </p:nvSpPr>
        <p:spPr>
          <a:xfrm>
            <a:off x="1571075" y="5562600"/>
            <a:ext cx="4738616"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404FA15D-E056-4968-8711-16EC023F5E58}"/>
              </a:ext>
            </a:extLst>
          </p:cNvPr>
          <p:cNvSpPr/>
          <p:nvPr/>
        </p:nvSpPr>
        <p:spPr>
          <a:xfrm>
            <a:off x="1661491" y="5625152"/>
            <a:ext cx="1447800" cy="4708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Positive</a:t>
            </a:r>
          </a:p>
        </p:txBody>
      </p:sp>
      <p:sp>
        <p:nvSpPr>
          <p:cNvPr id="14" name="Rectangle 13">
            <a:extLst>
              <a:ext uri="{FF2B5EF4-FFF2-40B4-BE49-F238E27FC236}">
                <a16:creationId xmlns:a16="http://schemas.microsoft.com/office/drawing/2014/main" id="{485B795B-C81F-473D-A023-0C16F62A2A33}"/>
              </a:ext>
            </a:extLst>
          </p:cNvPr>
          <p:cNvSpPr/>
          <p:nvPr/>
        </p:nvSpPr>
        <p:spPr>
          <a:xfrm>
            <a:off x="3261691" y="5625152"/>
            <a:ext cx="1447800" cy="4708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Neutral</a:t>
            </a:r>
          </a:p>
        </p:txBody>
      </p:sp>
      <p:sp>
        <p:nvSpPr>
          <p:cNvPr id="15" name="Rectangle 14">
            <a:extLst>
              <a:ext uri="{FF2B5EF4-FFF2-40B4-BE49-F238E27FC236}">
                <a16:creationId xmlns:a16="http://schemas.microsoft.com/office/drawing/2014/main" id="{8FD13F8C-6FB8-4C63-8862-A4E13293D060}"/>
              </a:ext>
            </a:extLst>
          </p:cNvPr>
          <p:cNvSpPr/>
          <p:nvPr/>
        </p:nvSpPr>
        <p:spPr>
          <a:xfrm>
            <a:off x="4861891" y="5625152"/>
            <a:ext cx="1447800" cy="4708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Negative</a:t>
            </a:r>
          </a:p>
        </p:txBody>
      </p:sp>
      <p:sp>
        <p:nvSpPr>
          <p:cNvPr id="16" name="Down Arrow 18">
            <a:extLst>
              <a:ext uri="{FF2B5EF4-FFF2-40B4-BE49-F238E27FC236}">
                <a16:creationId xmlns:a16="http://schemas.microsoft.com/office/drawing/2014/main" id="{831CD536-D551-438D-A667-409F853DAD83}"/>
              </a:ext>
            </a:extLst>
          </p:cNvPr>
          <p:cNvSpPr/>
          <p:nvPr/>
        </p:nvSpPr>
        <p:spPr>
          <a:xfrm>
            <a:off x="2499691" y="5289076"/>
            <a:ext cx="292858"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9">
            <a:extLst>
              <a:ext uri="{FF2B5EF4-FFF2-40B4-BE49-F238E27FC236}">
                <a16:creationId xmlns:a16="http://schemas.microsoft.com/office/drawing/2014/main" id="{47FE4183-1C4C-413A-8A9A-ED5B1874662D}"/>
              </a:ext>
            </a:extLst>
          </p:cNvPr>
          <p:cNvSpPr/>
          <p:nvPr/>
        </p:nvSpPr>
        <p:spPr>
          <a:xfrm>
            <a:off x="6309691" y="5715000"/>
            <a:ext cx="381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CC69DB8-A8EA-402D-BBC4-28E22EBE5CF1}"/>
              </a:ext>
            </a:extLst>
          </p:cNvPr>
          <p:cNvSpPr/>
          <p:nvPr/>
        </p:nvSpPr>
        <p:spPr>
          <a:xfrm>
            <a:off x="6690691" y="5593876"/>
            <a:ext cx="1676400" cy="5783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Polarity</a:t>
            </a:r>
          </a:p>
        </p:txBody>
      </p:sp>
    </p:spTree>
    <p:extLst>
      <p:ext uri="{BB962C8B-B14F-4D97-AF65-F5344CB8AC3E}">
        <p14:creationId xmlns:p14="http://schemas.microsoft.com/office/powerpoint/2010/main" val="622932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96C396-F489-4896-9AD6-528A3452D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381000"/>
            <a:ext cx="7467600" cy="6172200"/>
          </a:xfrm>
          <a:prstGeom prst="rect">
            <a:avLst/>
          </a:prstGeom>
        </p:spPr>
      </p:pic>
    </p:spTree>
    <p:extLst>
      <p:ext uri="{BB962C8B-B14F-4D97-AF65-F5344CB8AC3E}">
        <p14:creationId xmlns:p14="http://schemas.microsoft.com/office/powerpoint/2010/main" val="1284215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F7CB60-471D-4873-8718-6FC3AC41B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457200"/>
            <a:ext cx="7543800" cy="6133028"/>
          </a:xfrm>
          <a:prstGeom prst="rect">
            <a:avLst/>
          </a:prstGeom>
        </p:spPr>
      </p:pic>
    </p:spTree>
    <p:extLst>
      <p:ext uri="{BB962C8B-B14F-4D97-AF65-F5344CB8AC3E}">
        <p14:creationId xmlns:p14="http://schemas.microsoft.com/office/powerpoint/2010/main" val="814083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1EB593-C7CA-4437-A390-85F1B82C5F65}"/>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9047" b="57143"/>
          <a:stretch/>
        </p:blipFill>
        <p:spPr>
          <a:xfrm>
            <a:off x="2133600" y="228600"/>
            <a:ext cx="5196406" cy="1981200"/>
          </a:xfrm>
        </p:spPr>
      </p:pic>
      <p:pic>
        <p:nvPicPr>
          <p:cNvPr id="7" name="Picture 6">
            <a:extLst>
              <a:ext uri="{FF2B5EF4-FFF2-40B4-BE49-F238E27FC236}">
                <a16:creationId xmlns:a16="http://schemas.microsoft.com/office/drawing/2014/main" id="{FDBDC993-FA56-4E50-800F-72992FFCCEE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9762" b="53571"/>
          <a:stretch/>
        </p:blipFill>
        <p:spPr>
          <a:xfrm>
            <a:off x="2133600" y="4495800"/>
            <a:ext cx="5196406" cy="1981200"/>
          </a:xfrm>
          <a:prstGeom prst="rect">
            <a:avLst/>
          </a:prstGeom>
        </p:spPr>
      </p:pic>
      <p:pic>
        <p:nvPicPr>
          <p:cNvPr id="9218" name="Picture 2" descr="How Machine Translation Can Support Multilingual Sentiment Analysis Projects">
            <a:extLst>
              <a:ext uri="{FF2B5EF4-FFF2-40B4-BE49-F238E27FC236}">
                <a16:creationId xmlns:a16="http://schemas.microsoft.com/office/drawing/2014/main" id="{8888BF09-618B-47CA-8F34-945A5BE9B2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1600" y="2286000"/>
            <a:ext cx="36576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The Ultimate Sentiment Analysis Hacking Guide (2021)">
            <a:extLst>
              <a:ext uri="{FF2B5EF4-FFF2-40B4-BE49-F238E27FC236}">
                <a16:creationId xmlns:a16="http://schemas.microsoft.com/office/drawing/2014/main" id="{3AEEF9B1-3114-4081-9C4B-ECCB65CCD1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2209799"/>
            <a:ext cx="3352800" cy="2438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042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A1926-C886-4C31-ACB8-6A4EFB724AA6}"/>
              </a:ext>
            </a:extLst>
          </p:cNvPr>
          <p:cNvSpPr>
            <a:spLocks noGrp="1"/>
          </p:cNvSpPr>
          <p:nvPr>
            <p:ph type="title"/>
          </p:nvPr>
        </p:nvSpPr>
        <p:spPr/>
        <p:txBody>
          <a:bodyPr/>
          <a:lstStyle/>
          <a:p>
            <a:pPr algn="ctr"/>
            <a:r>
              <a:rPr lang="en-US" dirty="0"/>
              <a:t>Areas To Be covered for Sentiment Analysis</a:t>
            </a:r>
            <a:endParaRPr lang="en-IN" dirty="0"/>
          </a:p>
        </p:txBody>
      </p:sp>
      <p:sp>
        <p:nvSpPr>
          <p:cNvPr id="3" name="Content Placeholder 2">
            <a:extLst>
              <a:ext uri="{FF2B5EF4-FFF2-40B4-BE49-F238E27FC236}">
                <a16:creationId xmlns:a16="http://schemas.microsoft.com/office/drawing/2014/main" id="{7CA71F76-2A09-485C-B0ED-FB34936C2688}"/>
              </a:ext>
            </a:extLst>
          </p:cNvPr>
          <p:cNvSpPr>
            <a:spLocks noGrp="1"/>
          </p:cNvSpPr>
          <p:nvPr>
            <p:ph idx="1"/>
          </p:nvPr>
        </p:nvSpPr>
        <p:spPr/>
        <p:txBody>
          <a:bodyPr>
            <a:noAutofit/>
          </a:bodyPr>
          <a:lstStyle/>
          <a:p>
            <a:r>
              <a:rPr lang="en-US" sz="2000" dirty="0"/>
              <a:t>Long Short-Term Memory (LSTM)</a:t>
            </a:r>
            <a:endParaRPr lang="en-IN" sz="2000" dirty="0"/>
          </a:p>
          <a:p>
            <a:r>
              <a:rPr lang="en-US" sz="2000" dirty="0"/>
              <a:t>Recurrent Neural Networks</a:t>
            </a:r>
          </a:p>
          <a:p>
            <a:r>
              <a:rPr lang="en-IN" sz="2000" dirty="0"/>
              <a:t>Word Embeddings</a:t>
            </a:r>
          </a:p>
          <a:p>
            <a:r>
              <a:rPr lang="en-IN" sz="2000" dirty="0"/>
              <a:t>Convolutional Neural Networks</a:t>
            </a:r>
          </a:p>
          <a:p>
            <a:r>
              <a:rPr lang="en-IN" sz="2000" dirty="0" err="1"/>
              <a:t>DropOut</a:t>
            </a:r>
            <a:endParaRPr lang="en-IN" sz="2000" dirty="0"/>
          </a:p>
          <a:p>
            <a:r>
              <a:rPr lang="en-IN" sz="2000" dirty="0"/>
              <a:t>Padding</a:t>
            </a:r>
          </a:p>
          <a:p>
            <a:r>
              <a:rPr lang="en-IN" sz="2000" dirty="0" err="1"/>
              <a:t>TensorFlow.Keras</a:t>
            </a:r>
            <a:endParaRPr lang="en-IN" sz="2000" dirty="0"/>
          </a:p>
          <a:p>
            <a:r>
              <a:rPr lang="en-IN" sz="2000" dirty="0"/>
              <a:t>Average Pooling and Pooling Layers</a:t>
            </a:r>
          </a:p>
          <a:p>
            <a:r>
              <a:rPr lang="en-IN" sz="2000" dirty="0"/>
              <a:t>Adam Optimizer</a:t>
            </a:r>
          </a:p>
        </p:txBody>
      </p:sp>
    </p:spTree>
    <p:extLst>
      <p:ext uri="{BB962C8B-B14F-4D97-AF65-F5344CB8AC3E}">
        <p14:creationId xmlns:p14="http://schemas.microsoft.com/office/powerpoint/2010/main" val="875522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4CB934-5C71-4DCB-AD11-D7845A05A35F}"/>
              </a:ext>
            </a:extLst>
          </p:cNvPr>
          <p:cNvPicPr>
            <a:picLocks noChangeAspect="1"/>
          </p:cNvPicPr>
          <p:nvPr/>
        </p:nvPicPr>
        <p:blipFill rotWithShape="1">
          <a:blip r:embed="rId2">
            <a:extLst>
              <a:ext uri="{28A0092B-C50C-407E-A947-70E740481C1C}">
                <a14:useLocalDpi xmlns:a14="http://schemas.microsoft.com/office/drawing/2010/main" val="0"/>
              </a:ext>
            </a:extLst>
          </a:blip>
          <a:srcRect t="53972"/>
          <a:stretch/>
        </p:blipFill>
        <p:spPr>
          <a:xfrm>
            <a:off x="2047461" y="4250561"/>
            <a:ext cx="5715000" cy="2514600"/>
          </a:xfrm>
          <a:prstGeom prst="rect">
            <a:avLst/>
          </a:prstGeom>
        </p:spPr>
      </p:pic>
      <p:sp>
        <p:nvSpPr>
          <p:cNvPr id="8" name="TextBox 7">
            <a:extLst>
              <a:ext uri="{FF2B5EF4-FFF2-40B4-BE49-F238E27FC236}">
                <a16:creationId xmlns:a16="http://schemas.microsoft.com/office/drawing/2014/main" id="{B61FF4B4-DFCD-4A46-9169-7EA238F367D2}"/>
              </a:ext>
            </a:extLst>
          </p:cNvPr>
          <p:cNvSpPr txBox="1"/>
          <p:nvPr/>
        </p:nvSpPr>
        <p:spPr>
          <a:xfrm>
            <a:off x="2047461" y="228600"/>
            <a:ext cx="5715000" cy="523220"/>
          </a:xfrm>
          <a:prstGeom prst="rect">
            <a:avLst/>
          </a:prstGeom>
          <a:noFill/>
        </p:spPr>
        <p:txBody>
          <a:bodyPr wrap="square" rtlCol="0">
            <a:spAutoFit/>
          </a:bodyPr>
          <a:lstStyle/>
          <a:p>
            <a:r>
              <a:rPr lang="en-US" sz="2800" dirty="0"/>
              <a:t>Long Short-Term Memory (LSTM)</a:t>
            </a:r>
            <a:endParaRPr lang="en-IN" sz="2800" dirty="0"/>
          </a:p>
        </p:txBody>
      </p:sp>
      <p:sp>
        <p:nvSpPr>
          <p:cNvPr id="2" name="Rectangle 1">
            <a:extLst>
              <a:ext uri="{FF2B5EF4-FFF2-40B4-BE49-F238E27FC236}">
                <a16:creationId xmlns:a16="http://schemas.microsoft.com/office/drawing/2014/main" id="{11370B31-D03F-4639-AF62-B410ACAF5036}"/>
              </a:ext>
            </a:extLst>
          </p:cNvPr>
          <p:cNvSpPr/>
          <p:nvPr/>
        </p:nvSpPr>
        <p:spPr>
          <a:xfrm>
            <a:off x="2047461" y="834241"/>
            <a:ext cx="5715000" cy="3416320"/>
          </a:xfrm>
          <a:prstGeom prst="rect">
            <a:avLst/>
          </a:prstGeom>
        </p:spPr>
        <p:txBody>
          <a:bodyPr wrap="square">
            <a:spAutoFit/>
          </a:bodyPr>
          <a:lstStyle/>
          <a:p>
            <a:r>
              <a:rPr lang="en-US" b="1" dirty="0">
                <a:solidFill>
                  <a:srgbClr val="202122"/>
                </a:solidFill>
                <a:latin typeface="Arial" panose="020B0604020202020204" pitchFamily="34" charset="0"/>
              </a:rPr>
              <a:t>Long short-term memory</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LSTM</a:t>
            </a:r>
            <a:r>
              <a:rPr lang="en-US" dirty="0">
                <a:solidFill>
                  <a:srgbClr val="202122"/>
                </a:solidFill>
                <a:latin typeface="Arial" panose="020B0604020202020204" pitchFamily="34" charset="0"/>
              </a:rPr>
              <a:t>) is an artificial </a:t>
            </a:r>
            <a:r>
              <a:rPr lang="en-US" b="1" u="sng" dirty="0">
                <a:solidFill>
                  <a:srgbClr val="0645AD"/>
                </a:solidFill>
                <a:latin typeface="Arial" panose="020B0604020202020204" pitchFamily="34" charset="0"/>
                <a:hlinkClick r:id="rId3" tooltip="Recurrent neural network"/>
              </a:rPr>
              <a:t>recurrent neural network</a:t>
            </a:r>
            <a:r>
              <a:rPr lang="en-US" b="1" u="sng" dirty="0">
                <a:solidFill>
                  <a:srgbClr val="202122"/>
                </a:solidFill>
                <a:latin typeface="Arial" panose="020B0604020202020204" pitchFamily="34" charset="0"/>
              </a:rPr>
              <a:t> </a:t>
            </a:r>
            <a:r>
              <a:rPr lang="en-US" dirty="0">
                <a:solidFill>
                  <a:srgbClr val="202122"/>
                </a:solidFill>
                <a:latin typeface="Arial" panose="020B0604020202020204" pitchFamily="34" charset="0"/>
              </a:rPr>
              <a:t>(RNN) architecture used in the field of </a:t>
            </a:r>
            <a:r>
              <a:rPr lang="en-US" b="1" u="sng" dirty="0">
                <a:solidFill>
                  <a:srgbClr val="0645AD"/>
                </a:solidFill>
                <a:latin typeface="Arial" panose="020B0604020202020204" pitchFamily="34" charset="0"/>
                <a:hlinkClick r:id="rId4" tooltip="Deep learning"/>
              </a:rPr>
              <a:t>deep learning</a:t>
            </a:r>
            <a:r>
              <a:rPr lang="en-US" dirty="0">
                <a:solidFill>
                  <a:srgbClr val="202122"/>
                </a:solidFill>
                <a:latin typeface="Arial" panose="020B0604020202020204" pitchFamily="34" charset="0"/>
              </a:rPr>
              <a:t>. Unlike standard </a:t>
            </a:r>
            <a:r>
              <a:rPr lang="en-US" b="1" u="sng" dirty="0">
                <a:solidFill>
                  <a:srgbClr val="0645AD"/>
                </a:solidFill>
                <a:latin typeface="Arial" panose="020B0604020202020204" pitchFamily="34" charset="0"/>
                <a:hlinkClick r:id="rId5" tooltip="Feedforward neural network"/>
              </a:rPr>
              <a:t>feedforward neural networks</a:t>
            </a:r>
            <a:r>
              <a:rPr lang="en-US" dirty="0">
                <a:solidFill>
                  <a:srgbClr val="202122"/>
                </a:solidFill>
                <a:latin typeface="Arial" panose="020B0604020202020204" pitchFamily="34" charset="0"/>
              </a:rPr>
              <a:t>, LSTM has feedback connections. It can not only process single data points (such as images), but also entire sequences of data (such as speech or video). For example, LSTM is applicable to tasks such as unsegmented, connected </a:t>
            </a:r>
            <a:r>
              <a:rPr lang="en-US" b="1" u="sng" dirty="0">
                <a:solidFill>
                  <a:srgbClr val="0645AD"/>
                </a:solidFill>
                <a:latin typeface="Arial" panose="020B0604020202020204" pitchFamily="34" charset="0"/>
                <a:hlinkClick r:id="rId6" tooltip="Handwriting recognition"/>
              </a:rPr>
              <a:t>handwriting recognition</a:t>
            </a:r>
            <a:r>
              <a:rPr lang="en-US" b="1" u="sng" dirty="0">
                <a:solidFill>
                  <a:srgbClr val="202122"/>
                </a:solidFill>
                <a:latin typeface="Arial" panose="020B0604020202020204" pitchFamily="34" charset="0"/>
              </a:rPr>
              <a:t>, </a:t>
            </a:r>
            <a:r>
              <a:rPr lang="en-US" b="1" u="sng" dirty="0">
                <a:solidFill>
                  <a:srgbClr val="0645AD"/>
                </a:solidFill>
                <a:latin typeface="Arial" panose="020B0604020202020204" pitchFamily="34" charset="0"/>
                <a:hlinkClick r:id="rId7" tooltip="Speech recognition"/>
              </a:rPr>
              <a:t>speech recognition</a:t>
            </a:r>
            <a:r>
              <a:rPr lang="en-US" b="1" u="sng" dirty="0">
                <a:solidFill>
                  <a:srgbClr val="202122"/>
                </a:solidFill>
                <a:latin typeface="Arial" panose="020B0604020202020204" pitchFamily="34" charset="0"/>
              </a:rPr>
              <a:t> </a:t>
            </a:r>
            <a:r>
              <a:rPr lang="en-US" dirty="0">
                <a:solidFill>
                  <a:srgbClr val="202122"/>
                </a:solidFill>
                <a:latin typeface="Arial" panose="020B0604020202020204" pitchFamily="34" charset="0"/>
              </a:rPr>
              <a:t>and anomaly detection in network traffic or IDSs (intrusion detection systems).</a:t>
            </a:r>
            <a:endParaRPr lang="en-IN" dirty="0"/>
          </a:p>
        </p:txBody>
      </p:sp>
    </p:spTree>
    <p:extLst>
      <p:ext uri="{BB962C8B-B14F-4D97-AF65-F5344CB8AC3E}">
        <p14:creationId xmlns:p14="http://schemas.microsoft.com/office/powerpoint/2010/main" val="900756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5A381-31CF-4274-9E7D-98B12E0C81FF}"/>
              </a:ext>
            </a:extLst>
          </p:cNvPr>
          <p:cNvSpPr>
            <a:spLocks noGrp="1"/>
          </p:cNvSpPr>
          <p:nvPr>
            <p:ph type="title"/>
          </p:nvPr>
        </p:nvSpPr>
        <p:spPr>
          <a:xfrm>
            <a:off x="2057400" y="152400"/>
            <a:ext cx="6589199" cy="1280890"/>
          </a:xfrm>
        </p:spPr>
        <p:txBody>
          <a:bodyPr/>
          <a:lstStyle/>
          <a:p>
            <a:r>
              <a:rPr lang="en-US" dirty="0"/>
              <a:t>Recurrent Neural Networks</a:t>
            </a:r>
            <a:endParaRPr lang="en-IN" dirty="0"/>
          </a:p>
        </p:txBody>
      </p:sp>
      <p:sp>
        <p:nvSpPr>
          <p:cNvPr id="3" name="Rectangle 2">
            <a:extLst>
              <a:ext uri="{FF2B5EF4-FFF2-40B4-BE49-F238E27FC236}">
                <a16:creationId xmlns:a16="http://schemas.microsoft.com/office/drawing/2014/main" id="{1A95237E-0A34-4E5A-BD87-FFE50843626E}"/>
              </a:ext>
            </a:extLst>
          </p:cNvPr>
          <p:cNvSpPr/>
          <p:nvPr/>
        </p:nvSpPr>
        <p:spPr>
          <a:xfrm>
            <a:off x="1348409" y="1066800"/>
            <a:ext cx="3200400" cy="5355312"/>
          </a:xfrm>
          <a:prstGeom prst="rect">
            <a:avLst/>
          </a:prstGeom>
        </p:spPr>
        <p:txBody>
          <a:bodyPr wrap="square">
            <a:spAutoFit/>
          </a:bodyPr>
          <a:lstStyle/>
          <a:p>
            <a:r>
              <a:rPr lang="en-US" dirty="0">
                <a:solidFill>
                  <a:srgbClr val="202122"/>
                </a:solidFill>
                <a:latin typeface="Arial" panose="020B0604020202020204" pitchFamily="34" charset="0"/>
              </a:rPr>
              <a:t>A </a:t>
            </a:r>
            <a:r>
              <a:rPr lang="en-US" b="1" dirty="0">
                <a:solidFill>
                  <a:srgbClr val="202122"/>
                </a:solidFill>
                <a:latin typeface="Arial" panose="020B0604020202020204" pitchFamily="34" charset="0"/>
              </a:rPr>
              <a:t>recurrent neural network</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RNN</a:t>
            </a:r>
            <a:r>
              <a:rPr lang="en-US" dirty="0">
                <a:solidFill>
                  <a:srgbClr val="202122"/>
                </a:solidFill>
                <a:latin typeface="Arial" panose="020B0604020202020204" pitchFamily="34" charset="0"/>
              </a:rPr>
              <a:t>) is a class of </a:t>
            </a:r>
            <a:r>
              <a:rPr lang="en-US" b="1" u="sng" dirty="0">
                <a:solidFill>
                  <a:srgbClr val="0645AD"/>
                </a:solidFill>
                <a:latin typeface="Arial" panose="020B0604020202020204" pitchFamily="34" charset="0"/>
                <a:hlinkClick r:id="rId2" tooltip="Artificial neural network"/>
              </a:rPr>
              <a:t>artificial neural networks</a:t>
            </a:r>
            <a:r>
              <a:rPr lang="en-US" b="1" u="sng" dirty="0">
                <a:solidFill>
                  <a:srgbClr val="202122"/>
                </a:solidFill>
                <a:latin typeface="Arial" panose="020B0604020202020204" pitchFamily="34" charset="0"/>
              </a:rPr>
              <a:t> </a:t>
            </a:r>
            <a:r>
              <a:rPr lang="en-US" dirty="0">
                <a:solidFill>
                  <a:srgbClr val="202122"/>
                </a:solidFill>
                <a:latin typeface="Arial" panose="020B0604020202020204" pitchFamily="34" charset="0"/>
              </a:rPr>
              <a:t>where connections between nodes form a </a:t>
            </a:r>
            <a:r>
              <a:rPr lang="en-US" b="1" u="sng" dirty="0">
                <a:solidFill>
                  <a:srgbClr val="0645AD"/>
                </a:solidFill>
                <a:latin typeface="Arial" panose="020B0604020202020204" pitchFamily="34" charset="0"/>
                <a:hlinkClick r:id="rId3" tooltip="Directed graph"/>
              </a:rPr>
              <a:t>directed graph</a:t>
            </a:r>
            <a:r>
              <a:rPr lang="en-US" b="1" u="sng" dirty="0">
                <a:solidFill>
                  <a:srgbClr val="202122"/>
                </a:solidFill>
                <a:latin typeface="Arial" panose="020B0604020202020204" pitchFamily="34" charset="0"/>
              </a:rPr>
              <a:t> </a:t>
            </a:r>
            <a:r>
              <a:rPr lang="en-US" dirty="0">
                <a:solidFill>
                  <a:srgbClr val="202122"/>
                </a:solidFill>
                <a:latin typeface="Arial" panose="020B0604020202020204" pitchFamily="34" charset="0"/>
              </a:rPr>
              <a:t>along a temporal sequence. This allows it to exhibit temporal dynamic behavior. Derived from </a:t>
            </a:r>
            <a:r>
              <a:rPr lang="en-US" b="1" u="sng" dirty="0">
                <a:solidFill>
                  <a:srgbClr val="0645AD"/>
                </a:solidFill>
                <a:latin typeface="Arial" panose="020B0604020202020204" pitchFamily="34" charset="0"/>
                <a:hlinkClick r:id="rId4" tooltip="Feedforward neural networks"/>
              </a:rPr>
              <a:t>feedforward neural networks</a:t>
            </a:r>
            <a:r>
              <a:rPr lang="en-US" b="1" u="sng" dirty="0">
                <a:solidFill>
                  <a:srgbClr val="202122"/>
                </a:solidFill>
                <a:latin typeface="Arial" panose="020B0604020202020204" pitchFamily="34" charset="0"/>
              </a:rPr>
              <a:t>, </a:t>
            </a:r>
            <a:r>
              <a:rPr lang="en-US" dirty="0">
                <a:solidFill>
                  <a:srgbClr val="202122"/>
                </a:solidFill>
                <a:latin typeface="Arial" panose="020B0604020202020204" pitchFamily="34" charset="0"/>
              </a:rPr>
              <a:t>RNNs can use their internal state (memory) to process variable length sequences of inputs. This makes them applicable to tasks such as unsegmented, connected </a:t>
            </a:r>
            <a:r>
              <a:rPr lang="en-US" b="1" u="sng" dirty="0">
                <a:solidFill>
                  <a:srgbClr val="0645AD"/>
                </a:solidFill>
                <a:latin typeface="Arial" panose="020B0604020202020204" pitchFamily="34" charset="0"/>
                <a:hlinkClick r:id="rId5" tooltip="Infinite impulse response"/>
              </a:rPr>
              <a:t>handwriting recognition</a:t>
            </a:r>
            <a:r>
              <a:rPr lang="en-US" b="1" u="sng" dirty="0">
                <a:solidFill>
                  <a:srgbClr val="202122"/>
                </a:solidFill>
                <a:latin typeface="Arial" panose="020B0604020202020204" pitchFamily="34" charset="0"/>
              </a:rPr>
              <a:t> </a:t>
            </a:r>
            <a:r>
              <a:rPr lang="en-US" dirty="0">
                <a:solidFill>
                  <a:srgbClr val="202122"/>
                </a:solidFill>
                <a:latin typeface="Arial" panose="020B0604020202020204" pitchFamily="34" charset="0"/>
              </a:rPr>
              <a:t>or </a:t>
            </a:r>
            <a:r>
              <a:rPr lang="en-US" b="1" u="sng" dirty="0">
                <a:solidFill>
                  <a:srgbClr val="0645AD"/>
                </a:solidFill>
                <a:latin typeface="Arial" panose="020B0604020202020204" pitchFamily="34" charset="0"/>
                <a:hlinkClick r:id="rId6" tooltip="Speech recognition"/>
              </a:rPr>
              <a:t>speech recognition</a:t>
            </a:r>
            <a:r>
              <a:rPr lang="en-US" dirty="0">
                <a:solidFill>
                  <a:srgbClr val="202122"/>
                </a:solidFill>
                <a:latin typeface="Arial" panose="020B0604020202020204" pitchFamily="34" charset="0"/>
              </a:rPr>
              <a:t>.</a:t>
            </a:r>
            <a:endParaRPr lang="en-IN" dirty="0"/>
          </a:p>
        </p:txBody>
      </p:sp>
      <p:pic>
        <p:nvPicPr>
          <p:cNvPr id="6" name="Picture 5">
            <a:extLst>
              <a:ext uri="{FF2B5EF4-FFF2-40B4-BE49-F238E27FC236}">
                <a16:creationId xmlns:a16="http://schemas.microsoft.com/office/drawing/2014/main" id="{5F8A02F1-F1BA-4EFB-A157-EC3D769079C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8600" y="1905000"/>
            <a:ext cx="5295900" cy="2541104"/>
          </a:xfrm>
          <a:prstGeom prst="rect">
            <a:avLst/>
          </a:prstGeom>
        </p:spPr>
      </p:pic>
    </p:spTree>
    <p:extLst>
      <p:ext uri="{BB962C8B-B14F-4D97-AF65-F5344CB8AC3E}">
        <p14:creationId xmlns:p14="http://schemas.microsoft.com/office/powerpoint/2010/main" val="3127037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DD625-72A3-4E83-8227-10018083CED5}"/>
              </a:ext>
            </a:extLst>
          </p:cNvPr>
          <p:cNvSpPr>
            <a:spLocks noGrp="1"/>
          </p:cNvSpPr>
          <p:nvPr>
            <p:ph type="title"/>
          </p:nvPr>
        </p:nvSpPr>
        <p:spPr>
          <a:xfrm>
            <a:off x="1600200" y="228600"/>
            <a:ext cx="6589199" cy="1280890"/>
          </a:xfrm>
        </p:spPr>
        <p:txBody>
          <a:bodyPr/>
          <a:lstStyle/>
          <a:p>
            <a:pPr algn="ctr"/>
            <a:r>
              <a:rPr lang="en-US" dirty="0"/>
              <a:t>Word Embedding</a:t>
            </a:r>
            <a:endParaRPr lang="en-IN" dirty="0"/>
          </a:p>
        </p:txBody>
      </p:sp>
      <p:sp>
        <p:nvSpPr>
          <p:cNvPr id="3" name="Content Placeholder 2">
            <a:extLst>
              <a:ext uri="{FF2B5EF4-FFF2-40B4-BE49-F238E27FC236}">
                <a16:creationId xmlns:a16="http://schemas.microsoft.com/office/drawing/2014/main" id="{195B7CC4-2834-4D50-8230-C8F7402E14D4}"/>
              </a:ext>
            </a:extLst>
          </p:cNvPr>
          <p:cNvSpPr>
            <a:spLocks noGrp="1"/>
          </p:cNvSpPr>
          <p:nvPr>
            <p:ph idx="1"/>
          </p:nvPr>
        </p:nvSpPr>
        <p:spPr>
          <a:xfrm>
            <a:off x="1122214" y="1295400"/>
            <a:ext cx="3772585" cy="5257800"/>
          </a:xfrm>
        </p:spPr>
        <p:txBody>
          <a:bodyPr>
            <a:normAutofit lnSpcReduction="10000"/>
          </a:bodyPr>
          <a:lstStyle/>
          <a:p>
            <a:r>
              <a:rPr lang="en-US" dirty="0"/>
              <a:t>In </a:t>
            </a:r>
            <a:r>
              <a:rPr lang="en-US" b="1" u="sng" dirty="0">
                <a:hlinkClick r:id="rId2" tooltip="Natural language processing"/>
              </a:rPr>
              <a:t>natural language processing</a:t>
            </a:r>
            <a:r>
              <a:rPr lang="en-US" b="1" u="sng" dirty="0"/>
              <a:t> </a:t>
            </a:r>
            <a:r>
              <a:rPr lang="en-US" dirty="0"/>
              <a:t>(NLP), </a:t>
            </a:r>
            <a:r>
              <a:rPr lang="en-US" b="1" dirty="0"/>
              <a:t>Word embedding</a:t>
            </a:r>
            <a:r>
              <a:rPr lang="en-US" dirty="0"/>
              <a:t> is a term used for the representation of words for text analysis, typically in the form of a real-valued vector that encodes the meaning of the word such that the words that are closer in the vector space are expected to be similar in meaning. Word embeddings can be obtained using a set of </a:t>
            </a:r>
            <a:r>
              <a:rPr lang="en-US" b="1" u="sng" dirty="0">
                <a:hlinkClick r:id="rId3" tooltip="Language model"/>
              </a:rPr>
              <a:t>language modeling</a:t>
            </a:r>
            <a:r>
              <a:rPr lang="en-US" b="1" u="sng" dirty="0"/>
              <a:t> </a:t>
            </a:r>
            <a:r>
              <a:rPr lang="en-US" dirty="0"/>
              <a:t>and </a:t>
            </a:r>
            <a:r>
              <a:rPr lang="en-US" b="1" u="sng" dirty="0">
                <a:hlinkClick r:id="rId4" tooltip="Feature learning"/>
              </a:rPr>
              <a:t>feature learning</a:t>
            </a:r>
            <a:r>
              <a:rPr lang="en-US" b="1" u="sng" dirty="0"/>
              <a:t> </a:t>
            </a:r>
            <a:r>
              <a:rPr lang="en-US" dirty="0"/>
              <a:t>techniques where words or phrases from the vocabulary are mapped to </a:t>
            </a:r>
            <a:r>
              <a:rPr lang="en-US" b="1" u="sng" dirty="0">
                <a:hlinkClick r:id="rId5" tooltip="Vector (mathematics)"/>
              </a:rPr>
              <a:t>vectors</a:t>
            </a:r>
            <a:r>
              <a:rPr lang="en-US" dirty="0"/>
              <a:t> of </a:t>
            </a:r>
            <a:r>
              <a:rPr lang="en-US" b="1" u="sng" dirty="0">
                <a:hlinkClick r:id="rId6" tooltip="Real numbers"/>
              </a:rPr>
              <a:t>real numbers</a:t>
            </a:r>
            <a:r>
              <a:rPr lang="en-US" dirty="0"/>
              <a:t>.</a:t>
            </a:r>
            <a:endParaRPr lang="en-IN" dirty="0"/>
          </a:p>
        </p:txBody>
      </p:sp>
      <p:sp>
        <p:nvSpPr>
          <p:cNvPr id="4" name="Rectangle 3">
            <a:extLst>
              <a:ext uri="{FF2B5EF4-FFF2-40B4-BE49-F238E27FC236}">
                <a16:creationId xmlns:a16="http://schemas.microsoft.com/office/drawing/2014/main" id="{3751DA28-CFEB-4D97-97FA-857CB7EB2353}"/>
              </a:ext>
            </a:extLst>
          </p:cNvPr>
          <p:cNvSpPr/>
          <p:nvPr/>
        </p:nvSpPr>
        <p:spPr>
          <a:xfrm>
            <a:off x="4810539" y="3967877"/>
            <a:ext cx="4038600" cy="2585323"/>
          </a:xfrm>
          <a:prstGeom prst="rect">
            <a:avLst/>
          </a:prstGeom>
        </p:spPr>
        <p:txBody>
          <a:bodyPr wrap="square">
            <a:spAutoFit/>
          </a:bodyPr>
          <a:lstStyle/>
          <a:p>
            <a:r>
              <a:rPr lang="en-US" dirty="0">
                <a:solidFill>
                  <a:srgbClr val="202122"/>
                </a:solidFill>
                <a:latin typeface="Arial" panose="020B0604020202020204" pitchFamily="34" charset="0"/>
              </a:rPr>
              <a:t>Methods to generate this mapping include </a:t>
            </a:r>
            <a:r>
              <a:rPr lang="en-US" b="1" u="sng" dirty="0">
                <a:solidFill>
                  <a:srgbClr val="0645AD"/>
                </a:solidFill>
                <a:latin typeface="Arial" panose="020B0604020202020204" pitchFamily="34" charset="0"/>
                <a:hlinkClick r:id="rId7"/>
              </a:rPr>
              <a:t>neural networks</a:t>
            </a:r>
            <a:r>
              <a:rPr lang="en-US" dirty="0">
                <a:solidFill>
                  <a:srgbClr val="202122"/>
                </a:solidFill>
                <a:latin typeface="Arial" panose="020B0604020202020204" pitchFamily="34" charset="0"/>
              </a:rPr>
              <a:t>, </a:t>
            </a:r>
            <a:r>
              <a:rPr lang="en-US" b="1" u="sng" dirty="0">
                <a:solidFill>
                  <a:srgbClr val="0645AD"/>
                </a:solidFill>
                <a:latin typeface="Arial" panose="020B0604020202020204" pitchFamily="34" charset="0"/>
                <a:hlinkClick r:id="rId8" tooltip="Dimensionality reduction"/>
              </a:rPr>
              <a:t>dimensionality reduction</a:t>
            </a:r>
            <a:r>
              <a:rPr lang="en-US" b="1" u="sng" dirty="0">
                <a:solidFill>
                  <a:srgbClr val="202122"/>
                </a:solidFill>
                <a:latin typeface="Arial" panose="020B0604020202020204" pitchFamily="34" charset="0"/>
              </a:rPr>
              <a:t> </a:t>
            </a:r>
            <a:r>
              <a:rPr lang="en-US" dirty="0">
                <a:solidFill>
                  <a:srgbClr val="202122"/>
                </a:solidFill>
                <a:latin typeface="Arial" panose="020B0604020202020204" pitchFamily="34" charset="0"/>
              </a:rPr>
              <a:t>on the word </a:t>
            </a:r>
            <a:r>
              <a:rPr lang="en-US" b="1" u="sng" dirty="0">
                <a:solidFill>
                  <a:srgbClr val="0645AD"/>
                </a:solidFill>
                <a:latin typeface="Arial" panose="020B0604020202020204" pitchFamily="34" charset="0"/>
                <a:hlinkClick r:id="rId9" tooltip="Co-occurrence matrix"/>
              </a:rPr>
              <a:t>co-occurrence matrix</a:t>
            </a:r>
            <a:r>
              <a:rPr lang="en-US" b="1" u="sng" dirty="0">
                <a:solidFill>
                  <a:srgbClr val="202122"/>
                </a:solidFill>
                <a:latin typeface="Arial" panose="020B0604020202020204" pitchFamily="34" charset="0"/>
              </a:rPr>
              <a:t>, </a:t>
            </a:r>
            <a:r>
              <a:rPr lang="en-US" dirty="0">
                <a:solidFill>
                  <a:srgbClr val="202122"/>
                </a:solidFill>
                <a:latin typeface="Arial" panose="020B0604020202020204" pitchFamily="34" charset="0"/>
              </a:rPr>
              <a:t>probabilistic models, explainable knowledge base method,</a:t>
            </a:r>
            <a:r>
              <a:rPr lang="en-US" baseline="30000" dirty="0">
                <a:solidFill>
                  <a:srgbClr val="0645AD"/>
                </a:solidFill>
                <a:latin typeface="Arial" panose="020B0604020202020204" pitchFamily="34" charset="0"/>
              </a:rPr>
              <a:t> </a:t>
            </a:r>
            <a:r>
              <a:rPr lang="en-US" dirty="0">
                <a:solidFill>
                  <a:srgbClr val="202122"/>
                </a:solidFill>
                <a:latin typeface="Arial" panose="020B0604020202020204" pitchFamily="34" charset="0"/>
              </a:rPr>
              <a:t>and explicit representation in terms of the context in which words appear.</a:t>
            </a:r>
            <a:endParaRPr lang="en-IN" dirty="0"/>
          </a:p>
        </p:txBody>
      </p:sp>
      <p:pic>
        <p:nvPicPr>
          <p:cNvPr id="2050" name="Picture 2" descr="On word embeddings - Part 1">
            <a:extLst>
              <a:ext uri="{FF2B5EF4-FFF2-40B4-BE49-F238E27FC236}">
                <a16:creationId xmlns:a16="http://schemas.microsoft.com/office/drawing/2014/main" id="{4DE4F293-3821-4293-B585-344C9836D96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53000" y="1295400"/>
            <a:ext cx="3886200" cy="2585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343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C1296760-B798-4A2D-90AE-182F2BF60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04800"/>
            <a:ext cx="6781800" cy="6400800"/>
          </a:xfrm>
          <a:prstGeom prst="rect">
            <a:avLst/>
          </a:prstGeom>
        </p:spPr>
      </p:pic>
    </p:spTree>
    <p:extLst>
      <p:ext uri="{BB962C8B-B14F-4D97-AF65-F5344CB8AC3E}">
        <p14:creationId xmlns:p14="http://schemas.microsoft.com/office/powerpoint/2010/main" val="574507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ubble chart&#10;&#10;Description automatically generated">
            <a:extLst>
              <a:ext uri="{FF2B5EF4-FFF2-40B4-BE49-F238E27FC236}">
                <a16:creationId xmlns:a16="http://schemas.microsoft.com/office/drawing/2014/main" id="{81258B37-7879-4671-9AC0-A029C23A55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00" t="64416" r="1"/>
          <a:stretch/>
        </p:blipFill>
        <p:spPr>
          <a:xfrm>
            <a:off x="4562061" y="1291369"/>
            <a:ext cx="4505739" cy="1209739"/>
          </a:xfrm>
          <a:prstGeom prst="rect">
            <a:avLst/>
          </a:prstGeom>
        </p:spPr>
      </p:pic>
      <p:sp>
        <p:nvSpPr>
          <p:cNvPr id="6" name="TextBox 5">
            <a:extLst>
              <a:ext uri="{FF2B5EF4-FFF2-40B4-BE49-F238E27FC236}">
                <a16:creationId xmlns:a16="http://schemas.microsoft.com/office/drawing/2014/main" id="{9CAE6C33-DF63-49BD-AB19-D0D13AF7E29E}"/>
              </a:ext>
            </a:extLst>
          </p:cNvPr>
          <p:cNvSpPr txBox="1"/>
          <p:nvPr/>
        </p:nvSpPr>
        <p:spPr>
          <a:xfrm>
            <a:off x="2362200" y="25999"/>
            <a:ext cx="4953000" cy="1077218"/>
          </a:xfrm>
          <a:prstGeom prst="rect">
            <a:avLst/>
          </a:prstGeom>
          <a:noFill/>
        </p:spPr>
        <p:txBody>
          <a:bodyPr wrap="square" rtlCol="0">
            <a:spAutoFit/>
          </a:bodyPr>
          <a:lstStyle/>
          <a:p>
            <a:r>
              <a:rPr lang="en-US" sz="3200" dirty="0"/>
              <a:t>Convolutional Neural Networks</a:t>
            </a:r>
            <a:endParaRPr lang="en-IN" sz="3200" dirty="0"/>
          </a:p>
        </p:txBody>
      </p:sp>
      <p:pic>
        <p:nvPicPr>
          <p:cNvPr id="3074" name="Picture 2" descr="Convolutional Neural Network Algorithms">
            <a:extLst>
              <a:ext uri="{FF2B5EF4-FFF2-40B4-BE49-F238E27FC236}">
                <a16:creationId xmlns:a16="http://schemas.microsoft.com/office/drawing/2014/main" id="{E69C07B0-E2E0-4C44-A335-5E90B1598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55643"/>
            <a:ext cx="4114800" cy="225239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F449FEA-6F1F-49CA-81CF-8B3C9C9D1B7A}"/>
              </a:ext>
            </a:extLst>
          </p:cNvPr>
          <p:cNvSpPr/>
          <p:nvPr/>
        </p:nvSpPr>
        <p:spPr>
          <a:xfrm>
            <a:off x="152400" y="3557012"/>
            <a:ext cx="8915400" cy="3139321"/>
          </a:xfrm>
          <a:prstGeom prst="rect">
            <a:avLst/>
          </a:prstGeom>
        </p:spPr>
        <p:txBody>
          <a:bodyPr wrap="square">
            <a:spAutoFit/>
          </a:bodyPr>
          <a:lstStyle/>
          <a:p>
            <a:r>
              <a:rPr lang="en-US" dirty="0">
                <a:solidFill>
                  <a:srgbClr val="202122"/>
                </a:solidFill>
                <a:latin typeface="Arial" panose="020B0604020202020204" pitchFamily="34" charset="0"/>
              </a:rPr>
              <a:t>In </a:t>
            </a:r>
            <a:r>
              <a:rPr lang="en-US" b="1" u="sng" dirty="0">
                <a:solidFill>
                  <a:srgbClr val="0645AD"/>
                </a:solidFill>
                <a:latin typeface="Arial" panose="020B0604020202020204" pitchFamily="34" charset="0"/>
                <a:hlinkClick r:id="rId4" tooltip="Deep learning"/>
              </a:rPr>
              <a:t>deep learning</a:t>
            </a:r>
            <a:r>
              <a:rPr lang="en-US" dirty="0">
                <a:solidFill>
                  <a:srgbClr val="202122"/>
                </a:solidFill>
                <a:latin typeface="Arial" panose="020B0604020202020204" pitchFamily="34" charset="0"/>
              </a:rPr>
              <a:t>, a </a:t>
            </a:r>
            <a:r>
              <a:rPr lang="en-US" b="1" dirty="0">
                <a:solidFill>
                  <a:srgbClr val="202122"/>
                </a:solidFill>
                <a:latin typeface="Arial" panose="020B0604020202020204" pitchFamily="34" charset="0"/>
              </a:rPr>
              <a:t>convolutional neural network</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CNN</a:t>
            </a:r>
            <a:r>
              <a:rPr lang="en-US" dirty="0">
                <a:solidFill>
                  <a:srgbClr val="202122"/>
                </a:solidFill>
                <a:latin typeface="Arial" panose="020B0604020202020204" pitchFamily="34" charset="0"/>
              </a:rPr>
              <a:t>, or </a:t>
            </a:r>
            <a:r>
              <a:rPr lang="en-US" b="1" dirty="0" err="1">
                <a:solidFill>
                  <a:srgbClr val="202122"/>
                </a:solidFill>
                <a:latin typeface="Arial" panose="020B0604020202020204" pitchFamily="34" charset="0"/>
              </a:rPr>
              <a:t>ConvNet</a:t>
            </a:r>
            <a:r>
              <a:rPr lang="en-US" dirty="0">
                <a:solidFill>
                  <a:srgbClr val="202122"/>
                </a:solidFill>
                <a:latin typeface="Arial" panose="020B0604020202020204" pitchFamily="34" charset="0"/>
              </a:rPr>
              <a:t>) is a class of </a:t>
            </a:r>
            <a:r>
              <a:rPr lang="en-US" b="1" u="sng" dirty="0">
                <a:solidFill>
                  <a:srgbClr val="0645AD"/>
                </a:solidFill>
                <a:latin typeface="Arial" panose="020B0604020202020204" pitchFamily="34" charset="0"/>
                <a:hlinkClick r:id="rId5" tooltip="Deep neural network"/>
              </a:rPr>
              <a:t>deep neural network</a:t>
            </a:r>
            <a:r>
              <a:rPr lang="en-US" dirty="0">
                <a:solidFill>
                  <a:srgbClr val="202122"/>
                </a:solidFill>
                <a:latin typeface="Arial" panose="020B0604020202020204" pitchFamily="34" charset="0"/>
              </a:rPr>
              <a:t>, most commonly applied to analyze visual imagery. </a:t>
            </a:r>
            <a:r>
              <a:rPr lang="en-US" dirty="0"/>
              <a:t>They are also known as </a:t>
            </a:r>
            <a:r>
              <a:rPr lang="en-US" b="1" dirty="0"/>
              <a:t>shift invariant</a:t>
            </a:r>
            <a:r>
              <a:rPr lang="en-US" dirty="0"/>
              <a:t> or </a:t>
            </a:r>
            <a:r>
              <a:rPr lang="en-US" b="1" dirty="0"/>
              <a:t>space invariant artificial neural networks</a:t>
            </a:r>
            <a:r>
              <a:rPr lang="en-US" dirty="0"/>
              <a:t> (</a:t>
            </a:r>
            <a:r>
              <a:rPr lang="en-US" b="1" dirty="0"/>
              <a:t>SIANN</a:t>
            </a:r>
            <a:r>
              <a:rPr lang="en-US" dirty="0"/>
              <a:t>), based on the shared-weight architecture of the convolution kernels or filters that slide along input features and provide translation </a:t>
            </a:r>
            <a:r>
              <a:rPr lang="en-US" b="1" u="sng" dirty="0">
                <a:hlinkClick r:id="rId6"/>
              </a:rPr>
              <a:t>equivariant</a:t>
            </a:r>
            <a:r>
              <a:rPr lang="en-US" dirty="0"/>
              <a:t> responses known as feature maps. Counter-intuitively, most convolutional neural networks are only </a:t>
            </a:r>
            <a:r>
              <a:rPr lang="en-US" b="1" u="sng" dirty="0">
                <a:hlinkClick r:id="rId6" tooltip="Computer vision"/>
              </a:rPr>
              <a:t>equivariant</a:t>
            </a:r>
            <a:r>
              <a:rPr lang="en-US" dirty="0"/>
              <a:t>, as opposed to </a:t>
            </a:r>
            <a:r>
              <a:rPr lang="en-US" b="1" u="sng" dirty="0">
                <a:hlinkClick r:id="rId7"/>
              </a:rPr>
              <a:t>invariant</a:t>
            </a:r>
            <a:r>
              <a:rPr lang="en-US" b="1" u="sng" dirty="0"/>
              <a:t>, </a:t>
            </a:r>
            <a:r>
              <a:rPr lang="en-US" dirty="0"/>
              <a:t>to translation.</a:t>
            </a:r>
            <a:r>
              <a:rPr lang="en-US" baseline="30000" dirty="0"/>
              <a:t> </a:t>
            </a:r>
            <a:r>
              <a:rPr lang="en-US" dirty="0"/>
              <a:t>They have applications in </a:t>
            </a:r>
            <a:r>
              <a:rPr lang="en-US" b="1" u="sng" dirty="0">
                <a:hlinkClick r:id="rId8"/>
              </a:rPr>
              <a:t>image and video recognition</a:t>
            </a:r>
            <a:r>
              <a:rPr lang="en-US" b="1" u="sng" dirty="0"/>
              <a:t>, </a:t>
            </a:r>
            <a:r>
              <a:rPr lang="en-US" b="1" u="sng" dirty="0">
                <a:hlinkClick r:id="rId9" tooltip="Recommender system"/>
              </a:rPr>
              <a:t>recommender systems</a:t>
            </a:r>
            <a:r>
              <a:rPr lang="en-US" b="1" u="sng" dirty="0"/>
              <a:t>, </a:t>
            </a:r>
            <a:r>
              <a:rPr lang="en-US" b="1" u="sng" dirty="0">
                <a:hlinkClick r:id="rId10" tooltip="Translation invariant"/>
              </a:rPr>
              <a:t>image classification</a:t>
            </a:r>
            <a:r>
              <a:rPr lang="en-US" b="1" u="sng" dirty="0"/>
              <a:t>, </a:t>
            </a:r>
            <a:r>
              <a:rPr lang="en-US" b="1" u="sng" dirty="0">
                <a:hlinkClick r:id="rId11" tooltip="Image segmentation"/>
              </a:rPr>
              <a:t>image segmentation</a:t>
            </a:r>
            <a:r>
              <a:rPr lang="en-US" b="1" u="sng" dirty="0"/>
              <a:t>, </a:t>
            </a:r>
            <a:r>
              <a:rPr lang="en-US" b="1" u="sng" dirty="0">
                <a:hlinkClick r:id="rId12"/>
              </a:rPr>
              <a:t>medical image analysis</a:t>
            </a:r>
            <a:r>
              <a:rPr lang="en-US" b="1" u="sng" dirty="0"/>
              <a:t>, </a:t>
            </a:r>
            <a:r>
              <a:rPr lang="en-US" b="1" u="sng" dirty="0">
                <a:hlinkClick r:id="rId13" tooltip="Natural language processing"/>
              </a:rPr>
              <a:t>natural language processing</a:t>
            </a:r>
            <a:r>
              <a:rPr lang="en-US" b="1" u="sng" dirty="0"/>
              <a:t>, </a:t>
            </a:r>
            <a:r>
              <a:rPr lang="en-US" b="1" u="sng" dirty="0">
                <a:hlinkClick r:id="rId14" tooltip="Medical image computing"/>
              </a:rPr>
              <a:t>brain-computer interfaces</a:t>
            </a:r>
            <a:r>
              <a:rPr lang="en-US" dirty="0"/>
              <a:t>, and financial </a:t>
            </a:r>
            <a:r>
              <a:rPr lang="en-US" b="1" u="sng" dirty="0">
                <a:hlinkClick r:id="rId15" tooltip="Visual field"/>
              </a:rPr>
              <a:t>time series</a:t>
            </a:r>
            <a:r>
              <a:rPr lang="en-US" b="1" u="sng" dirty="0"/>
              <a:t>.</a:t>
            </a:r>
            <a:endParaRPr lang="en-IN" b="1" u="sng" dirty="0"/>
          </a:p>
        </p:txBody>
      </p:sp>
    </p:spTree>
    <p:extLst>
      <p:ext uri="{BB962C8B-B14F-4D97-AF65-F5344CB8AC3E}">
        <p14:creationId xmlns:p14="http://schemas.microsoft.com/office/powerpoint/2010/main" val="4274662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00D2-797F-48F2-8899-A2882E39B4E1}"/>
              </a:ext>
            </a:extLst>
          </p:cNvPr>
          <p:cNvSpPr>
            <a:spLocks noGrp="1"/>
          </p:cNvSpPr>
          <p:nvPr>
            <p:ph type="title"/>
          </p:nvPr>
        </p:nvSpPr>
        <p:spPr>
          <a:xfrm>
            <a:off x="1810800" y="46496"/>
            <a:ext cx="6589199" cy="1280890"/>
          </a:xfrm>
        </p:spPr>
        <p:txBody>
          <a:bodyPr/>
          <a:lstStyle/>
          <a:p>
            <a:pPr algn="ctr"/>
            <a:r>
              <a:rPr lang="en-US" dirty="0"/>
              <a:t>Drop Out</a:t>
            </a:r>
            <a:endParaRPr lang="en-IN" dirty="0"/>
          </a:p>
        </p:txBody>
      </p:sp>
      <p:pic>
        <p:nvPicPr>
          <p:cNvPr id="5" name="Picture 4" descr="A picture containing text, newspaper, screenshot&#10;&#10;Description automatically generated">
            <a:extLst>
              <a:ext uri="{FF2B5EF4-FFF2-40B4-BE49-F238E27FC236}">
                <a16:creationId xmlns:a16="http://schemas.microsoft.com/office/drawing/2014/main" id="{E25658DE-E5D0-4611-821F-0571CE8EC0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819400"/>
            <a:ext cx="4873489" cy="3992104"/>
          </a:xfrm>
          <a:prstGeom prst="rect">
            <a:avLst/>
          </a:prstGeom>
        </p:spPr>
      </p:pic>
      <p:pic>
        <p:nvPicPr>
          <p:cNvPr id="4100" name="Picture 4" descr="Dropout neural network model. (a) is a standard neural network. (b) is... |  Download Scientific Diagram">
            <a:extLst>
              <a:ext uri="{FF2B5EF4-FFF2-40B4-BE49-F238E27FC236}">
                <a16:creationId xmlns:a16="http://schemas.microsoft.com/office/drawing/2014/main" id="{94C9C78B-FFC4-492F-BE59-06EC9CC0A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910059"/>
            <a:ext cx="6096001" cy="1909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302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398E-18EC-4089-8906-6EF0AE87FE1E}"/>
              </a:ext>
            </a:extLst>
          </p:cNvPr>
          <p:cNvSpPr>
            <a:spLocks noGrp="1"/>
          </p:cNvSpPr>
          <p:nvPr>
            <p:ph type="title"/>
          </p:nvPr>
        </p:nvSpPr>
        <p:spPr>
          <a:xfrm>
            <a:off x="1336340" y="33130"/>
            <a:ext cx="6589199" cy="1280890"/>
          </a:xfrm>
        </p:spPr>
        <p:txBody>
          <a:bodyPr/>
          <a:lstStyle/>
          <a:p>
            <a:pPr algn="ctr"/>
            <a:r>
              <a:rPr lang="en-US" dirty="0"/>
              <a:t>Adam Optimizer</a:t>
            </a:r>
            <a:endParaRPr lang="en-IN" dirty="0"/>
          </a:p>
        </p:txBody>
      </p:sp>
      <p:pic>
        <p:nvPicPr>
          <p:cNvPr id="5" name="Picture 4" descr="Text, table&#10;&#10;Description automatically generated">
            <a:extLst>
              <a:ext uri="{FF2B5EF4-FFF2-40B4-BE49-F238E27FC236}">
                <a16:creationId xmlns:a16="http://schemas.microsoft.com/office/drawing/2014/main" id="{D1241597-E251-4809-ADD8-B37768DE6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756453"/>
            <a:ext cx="4701312" cy="4101547"/>
          </a:xfrm>
          <a:prstGeom prst="rect">
            <a:avLst/>
          </a:prstGeom>
        </p:spPr>
      </p:pic>
      <p:pic>
        <p:nvPicPr>
          <p:cNvPr id="5124" name="Picture 4" descr="Adam — latest trends in deep learning optimization. | by Vitaly Bushaev |  Towards Data Science">
            <a:extLst>
              <a:ext uri="{FF2B5EF4-FFF2-40B4-BE49-F238E27FC236}">
                <a16:creationId xmlns:a16="http://schemas.microsoft.com/office/drawing/2014/main" id="{B8783EBE-3176-41BD-A596-BCB852130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0081" y="762000"/>
            <a:ext cx="630555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218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AC00A-48E2-403A-B61D-99DB80269940}"/>
              </a:ext>
            </a:extLst>
          </p:cNvPr>
          <p:cNvSpPr>
            <a:spLocks noGrp="1"/>
          </p:cNvSpPr>
          <p:nvPr>
            <p:ph type="title"/>
          </p:nvPr>
        </p:nvSpPr>
        <p:spPr>
          <a:xfrm>
            <a:off x="1676400" y="152400"/>
            <a:ext cx="6589199" cy="1280890"/>
          </a:xfrm>
        </p:spPr>
        <p:txBody>
          <a:bodyPr/>
          <a:lstStyle/>
          <a:p>
            <a:pPr algn="ctr"/>
            <a:r>
              <a:rPr lang="en-US" dirty="0"/>
              <a:t>Properties Of Adam Optimizer</a:t>
            </a:r>
            <a:endParaRPr lang="en-IN" dirty="0"/>
          </a:p>
        </p:txBody>
      </p:sp>
      <p:pic>
        <p:nvPicPr>
          <p:cNvPr id="5" name="Picture 4" descr="Text, table&#10;&#10;Description automatically generated">
            <a:extLst>
              <a:ext uri="{FF2B5EF4-FFF2-40B4-BE49-F238E27FC236}">
                <a16:creationId xmlns:a16="http://schemas.microsoft.com/office/drawing/2014/main" id="{7857EB2E-8935-487B-BC4C-57A86C122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300" y="1433290"/>
            <a:ext cx="5448300" cy="5272310"/>
          </a:xfrm>
          <a:prstGeom prst="rect">
            <a:avLst/>
          </a:prstGeom>
        </p:spPr>
      </p:pic>
    </p:spTree>
    <p:extLst>
      <p:ext uri="{BB962C8B-B14F-4D97-AF65-F5344CB8AC3E}">
        <p14:creationId xmlns:p14="http://schemas.microsoft.com/office/powerpoint/2010/main" val="1501537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4692-8EE1-462A-8618-171A3D089CE6}"/>
              </a:ext>
            </a:extLst>
          </p:cNvPr>
          <p:cNvSpPr>
            <a:spLocks noGrp="1"/>
          </p:cNvSpPr>
          <p:nvPr>
            <p:ph type="title"/>
          </p:nvPr>
        </p:nvSpPr>
        <p:spPr>
          <a:xfrm>
            <a:off x="1752600" y="0"/>
            <a:ext cx="6589199" cy="1280890"/>
          </a:xfrm>
        </p:spPr>
        <p:txBody>
          <a:bodyPr/>
          <a:lstStyle/>
          <a:p>
            <a:r>
              <a:rPr lang="en-US" dirty="0" err="1"/>
              <a:t>Keras</a:t>
            </a:r>
            <a:endParaRPr lang="en-IN" dirty="0"/>
          </a:p>
        </p:txBody>
      </p:sp>
      <p:pic>
        <p:nvPicPr>
          <p:cNvPr id="5" name="Picture 4" descr="Text&#10;&#10;Description automatically generated">
            <a:extLst>
              <a:ext uri="{FF2B5EF4-FFF2-40B4-BE49-F238E27FC236}">
                <a16:creationId xmlns:a16="http://schemas.microsoft.com/office/drawing/2014/main" id="{29E84848-74E6-4980-888D-87857363E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80890"/>
            <a:ext cx="4953000" cy="5577110"/>
          </a:xfrm>
          <a:prstGeom prst="rect">
            <a:avLst/>
          </a:prstGeom>
        </p:spPr>
      </p:pic>
      <p:pic>
        <p:nvPicPr>
          <p:cNvPr id="6148" name="Picture 4" descr="Keras vs. tf.keras: What's the difference in TensorFlow 2.0? -  PyImageSearch | Deep learning book, Data science, Deep learning">
            <a:extLst>
              <a:ext uri="{FF2B5EF4-FFF2-40B4-BE49-F238E27FC236}">
                <a16:creationId xmlns:a16="http://schemas.microsoft.com/office/drawing/2014/main" id="{615AA2E6-589E-499B-BE63-6BD35769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250045"/>
            <a:ext cx="38100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586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914400"/>
            <a:ext cx="7024744" cy="990600"/>
          </a:xfrm>
        </p:spPr>
        <p:txBody>
          <a:bodyPr>
            <a:normAutofit/>
          </a:bodyPr>
          <a:lstStyle/>
          <a:p>
            <a:r>
              <a:rPr lang="en-GB" b="1" dirty="0">
                <a:latin typeface="Times New Roman" panose="02020603050405020304" pitchFamily="18" charset="0"/>
                <a:cs typeface="Times New Roman" panose="02020603050405020304" pitchFamily="18" charset="0"/>
              </a:rPr>
              <a:t>                  </a:t>
            </a:r>
            <a:r>
              <a:rPr lang="en-US" sz="4800" b="1" dirty="0">
                <a:latin typeface="Times New Roman" panose="02020603050405020304" pitchFamily="18" charset="0"/>
                <a:cs typeface="Times New Roman" panose="02020603050405020304" pitchFamily="18" charset="0"/>
              </a:rPr>
              <a:t>Objective</a:t>
            </a:r>
            <a:endParaRPr lang="en-GB" sz="4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90917" y="2362200"/>
            <a:ext cx="6777317" cy="3326413"/>
          </a:xfrm>
        </p:spPr>
        <p:txBody>
          <a:bodyPr>
            <a:noAutofit/>
          </a:bodyPr>
          <a:lstStyle/>
          <a:p>
            <a:r>
              <a:rPr lang="en-US" dirty="0">
                <a:latin typeface="Times New Roman" panose="02020603050405020304" pitchFamily="18" charset="0"/>
                <a:cs typeface="Times New Roman" panose="02020603050405020304" pitchFamily="18" charset="0"/>
              </a:rPr>
              <a:t>The project mainly deals analysis of product reviews from various ecommerce websites.</a:t>
            </a:r>
          </a:p>
          <a:p>
            <a:r>
              <a:rPr lang="en-US" dirty="0">
                <a:latin typeface="Times New Roman" panose="02020603050405020304" pitchFamily="18" charset="0"/>
                <a:cs typeface="Times New Roman" panose="02020603050405020304" pitchFamily="18" charset="0"/>
              </a:rPr>
              <a:t>Our Main objective is to get the overall polarity of reviews for a particular product.</a:t>
            </a:r>
          </a:p>
          <a:p>
            <a:pPr>
              <a:buFont typeface="Courier New" panose="02070309020205020404" pitchFamily="49" charset="0"/>
              <a:buChar char="o"/>
            </a:pPr>
            <a:endParaRPr lang="en-GB" sz="2000" dirty="0">
              <a:latin typeface="Times New Roman" pitchFamily="18" charset="0"/>
              <a:cs typeface="Times New Roman" pitchFamily="18" charset="0"/>
            </a:endParaRPr>
          </a:p>
        </p:txBody>
      </p:sp>
    </p:spTree>
    <p:extLst>
      <p:ext uri="{BB962C8B-B14F-4D97-AF65-F5344CB8AC3E}">
        <p14:creationId xmlns:p14="http://schemas.microsoft.com/office/powerpoint/2010/main" val="2999426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1E836-FD32-445C-A261-0F63F4B419C8}"/>
              </a:ext>
            </a:extLst>
          </p:cNvPr>
          <p:cNvSpPr>
            <a:spLocks noGrp="1"/>
          </p:cNvSpPr>
          <p:nvPr>
            <p:ph type="title"/>
          </p:nvPr>
        </p:nvSpPr>
        <p:spPr>
          <a:xfrm>
            <a:off x="1828800" y="33130"/>
            <a:ext cx="6589199" cy="1280890"/>
          </a:xfrm>
        </p:spPr>
        <p:txBody>
          <a:bodyPr/>
          <a:lstStyle/>
          <a:p>
            <a:r>
              <a:rPr lang="en-US" dirty="0"/>
              <a:t>Pooling Layer  and Average Pooling</a:t>
            </a:r>
            <a:endParaRPr lang="en-IN" dirty="0"/>
          </a:p>
        </p:txBody>
      </p:sp>
      <p:pic>
        <p:nvPicPr>
          <p:cNvPr id="5" name="Picture 4" descr="Text&#10;&#10;Description automatically generated">
            <a:extLst>
              <a:ext uri="{FF2B5EF4-FFF2-40B4-BE49-F238E27FC236}">
                <a16:creationId xmlns:a16="http://schemas.microsoft.com/office/drawing/2014/main" id="{721E5927-9EFF-4235-9390-1B99CBEF4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70" y="1600200"/>
            <a:ext cx="4572000" cy="4797564"/>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24D67FF5-D194-45B2-959B-4AACEF289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7470" y="3060700"/>
            <a:ext cx="4343400" cy="3797300"/>
          </a:xfrm>
          <a:prstGeom prst="rect">
            <a:avLst/>
          </a:prstGeom>
        </p:spPr>
      </p:pic>
      <p:pic>
        <p:nvPicPr>
          <p:cNvPr id="7170" name="Picture 2" descr="A Comprehensive Guide to Convolutional Neural Networks — the ELI5 way | by  Sumit Saha | Towards Data Science">
            <a:extLst>
              <a:ext uri="{FF2B5EF4-FFF2-40B4-BE49-F238E27FC236}">
                <a16:creationId xmlns:a16="http://schemas.microsoft.com/office/drawing/2014/main" id="{D3C5F3FA-9A2B-44FB-8F47-F931F2316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8444" y="990601"/>
            <a:ext cx="4162425" cy="2042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818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E4BF4-247A-4DE6-B256-645CC6F8B65F}"/>
              </a:ext>
            </a:extLst>
          </p:cNvPr>
          <p:cNvSpPr>
            <a:spLocks noGrp="1"/>
          </p:cNvSpPr>
          <p:nvPr>
            <p:ph type="title"/>
          </p:nvPr>
        </p:nvSpPr>
        <p:spPr>
          <a:xfrm>
            <a:off x="2895600" y="152400"/>
            <a:ext cx="6589199" cy="1280890"/>
          </a:xfrm>
        </p:spPr>
        <p:txBody>
          <a:bodyPr/>
          <a:lstStyle/>
          <a:p>
            <a:r>
              <a:rPr lang="en-US" dirty="0"/>
              <a:t>Padding</a:t>
            </a:r>
            <a:endParaRPr lang="en-IN" dirty="0"/>
          </a:p>
        </p:txBody>
      </p:sp>
      <p:pic>
        <p:nvPicPr>
          <p:cNvPr id="5" name="Picture 4" descr="Text, table&#10;&#10;Description automatically generated">
            <a:extLst>
              <a:ext uri="{FF2B5EF4-FFF2-40B4-BE49-F238E27FC236}">
                <a16:creationId xmlns:a16="http://schemas.microsoft.com/office/drawing/2014/main" id="{E325AAD5-D622-4754-8E7D-7A88F5A180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512" y="1219200"/>
            <a:ext cx="3976827" cy="5638800"/>
          </a:xfrm>
          <a:prstGeom prst="rect">
            <a:avLst/>
          </a:prstGeom>
        </p:spPr>
      </p:pic>
      <p:pic>
        <p:nvPicPr>
          <p:cNvPr id="7" name="Picture 6" descr="A picture containing text, electronics&#10;&#10;Description automatically generated">
            <a:extLst>
              <a:ext uri="{FF2B5EF4-FFF2-40B4-BE49-F238E27FC236}">
                <a16:creationId xmlns:a16="http://schemas.microsoft.com/office/drawing/2014/main" id="{48EBDDAA-955F-499F-9039-03262D5C1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314" y="1484243"/>
            <a:ext cx="5020686" cy="2562583"/>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232548EF-E945-43A5-9D5D-41B8087C99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3314" y="4046826"/>
            <a:ext cx="5020686" cy="628738"/>
          </a:xfrm>
          <a:prstGeom prst="rect">
            <a:avLst/>
          </a:prstGeom>
        </p:spPr>
      </p:pic>
    </p:spTree>
    <p:extLst>
      <p:ext uri="{BB962C8B-B14F-4D97-AF65-F5344CB8AC3E}">
        <p14:creationId xmlns:p14="http://schemas.microsoft.com/office/powerpoint/2010/main" val="1259208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143000"/>
            <a:ext cx="7086600" cy="1143000"/>
          </a:xfrm>
        </p:spPr>
        <p:txBody>
          <a:bodyPr>
            <a:noAutofit/>
          </a:bodyPr>
          <a:lstStyle/>
          <a:p>
            <a:pPr algn="ctr"/>
            <a:r>
              <a:rPr lang="en-US" sz="4800" b="1" dirty="0">
                <a:latin typeface="Times New Roman" panose="02020603050405020304" pitchFamily="18" charset="0"/>
                <a:cs typeface="Times New Roman" panose="02020603050405020304" pitchFamily="18" charset="0"/>
              </a:rPr>
              <a:t>Software Specification</a:t>
            </a:r>
            <a:endParaRPr lang="en-GB" sz="4800" dirty="0">
              <a:latin typeface="Times New Roman" panose="02020603050405020304" pitchFamily="18" charset="0"/>
              <a:cs typeface="Times New Roman" panose="02020603050405020304" pitchFamily="18" charset="0"/>
            </a:endParaRPr>
          </a:p>
        </p:txBody>
      </p:sp>
      <p:sp>
        <p:nvSpPr>
          <p:cNvPr id="6" name="Content Placeholder 2"/>
          <p:cNvSpPr>
            <a:spLocks noGrp="1"/>
          </p:cNvSpPr>
          <p:nvPr>
            <p:ph idx="1"/>
          </p:nvPr>
        </p:nvSpPr>
        <p:spPr>
          <a:xfrm>
            <a:off x="1143000" y="2819400"/>
            <a:ext cx="7162800" cy="3124200"/>
          </a:xfrm>
        </p:spPr>
        <p:txBody>
          <a:bodyPr>
            <a:normAutofit/>
          </a:bodyPr>
          <a:lstStyle/>
          <a:p>
            <a:r>
              <a:rPr lang="en-US" b="1" dirty="0">
                <a:latin typeface="Times New Roman" panose="02020603050405020304" pitchFamily="18" charset="0"/>
                <a:cs typeface="Times New Roman" panose="02020603050405020304" pitchFamily="18" charset="0"/>
              </a:rPr>
              <a:t>FRONT END 		</a:t>
            </a:r>
            <a:r>
              <a:rPr lang="en-US" b="1" dirty="0">
                <a:solidFill>
                  <a:schemeClr val="bg2"/>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Tkinder</a:t>
            </a:r>
            <a:r>
              <a:rPr lang="en-US" b="1" dirty="0">
                <a:solidFill>
                  <a:schemeClr val="tx1"/>
                </a:solidFill>
                <a:latin typeface="Times New Roman" panose="02020603050405020304" pitchFamily="18" charset="0"/>
                <a:cs typeface="Times New Roman" panose="02020603050405020304" pitchFamily="18" charset="0"/>
              </a:rPr>
              <a:t> by Python</a:t>
            </a:r>
          </a:p>
          <a:p>
            <a:r>
              <a:rPr lang="en-US" b="1" dirty="0">
                <a:latin typeface="Times New Roman" panose="02020603050405020304" pitchFamily="18" charset="0"/>
                <a:cs typeface="Times New Roman" panose="02020603050405020304" pitchFamily="18" charset="0"/>
              </a:rPr>
              <a:t>BACK END		: Python</a:t>
            </a:r>
          </a:p>
          <a:p>
            <a:r>
              <a:rPr lang="en-US" b="1" dirty="0">
                <a:latin typeface="Times New Roman" panose="02020603050405020304" pitchFamily="18" charset="0"/>
                <a:cs typeface="Times New Roman" panose="02020603050405020304" pitchFamily="18" charset="0"/>
              </a:rPr>
              <a:t>PLATFORM		</a:t>
            </a:r>
            <a:r>
              <a:rPr lang="en-US" b="1" dirty="0">
                <a:solidFill>
                  <a:schemeClr val="bg2"/>
                </a:solidFill>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Windows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2071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a:latin typeface="Times New Roman" panose="02020603050405020304" pitchFamily="18" charset="0"/>
                <a:cs typeface="Times New Roman" panose="02020603050405020304" pitchFamily="18" charset="0"/>
              </a:rPr>
              <a:t>Code Description</a:t>
            </a:r>
            <a:r>
              <a:rPr lang="en-IN" sz="1600" dirty="0">
                <a:latin typeface="Times New Roman" panose="02020603050405020304" pitchFamily="18" charset="0"/>
                <a:cs typeface="Times New Roman" panose="02020603050405020304" pitchFamily="18" charset="0"/>
              </a:rPr>
              <a:t>:</a:t>
            </a:r>
          </a:p>
        </p:txBody>
      </p:sp>
      <p:sp>
        <p:nvSpPr>
          <p:cNvPr id="5" name="Content Placeholder 4"/>
          <p:cNvSpPr>
            <a:spLocks noGrp="1"/>
          </p:cNvSpPr>
          <p:nvPr>
            <p:ph idx="1"/>
          </p:nvPr>
        </p:nvSpPr>
        <p:spPr/>
        <p:txBody>
          <a:bodyPr/>
          <a:lstStyle/>
          <a:p>
            <a:r>
              <a:rPr lang="en-IN" dirty="0" err="1">
                <a:latin typeface="Times New Roman" panose="02020603050405020304" pitchFamily="18" charset="0"/>
                <a:cs typeface="Times New Roman" panose="02020603050405020304" pitchFamily="18" charset="0"/>
              </a:rPr>
              <a:t>processReview</a:t>
            </a:r>
            <a:r>
              <a:rPr lang="en-IN" dirty="0">
                <a:latin typeface="Times New Roman" panose="02020603050405020304" pitchFamily="18" charset="0"/>
                <a:cs typeface="Times New Roman" panose="02020603050405020304" pitchFamily="18" charset="0"/>
              </a:rPr>
              <a:t> function:</a:t>
            </a:r>
          </a:p>
          <a:p>
            <a:r>
              <a:rPr lang="en-IN" dirty="0">
                <a:latin typeface="Times New Roman" panose="02020603050405020304" pitchFamily="18" charset="0"/>
                <a:cs typeface="Times New Roman" panose="02020603050405020304" pitchFamily="18" charset="0"/>
              </a:rPr>
              <a:t>Input::</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Output::</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895600"/>
            <a:ext cx="4754086" cy="97168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4680674"/>
            <a:ext cx="4754086" cy="1230547"/>
          </a:xfrm>
          <a:prstGeom prst="rect">
            <a:avLst/>
          </a:prstGeom>
        </p:spPr>
      </p:pic>
    </p:spTree>
    <p:extLst>
      <p:ext uri="{BB962C8B-B14F-4D97-AF65-F5344CB8AC3E}">
        <p14:creationId xmlns:p14="http://schemas.microsoft.com/office/powerpoint/2010/main" val="27076551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
            </a:r>
          </a:p>
        </p:txBody>
      </p:sp>
      <p:sp>
        <p:nvSpPr>
          <p:cNvPr id="3" name="Content Placeholder 2"/>
          <p:cNvSpPr>
            <a:spLocks noGrp="1"/>
          </p:cNvSpPr>
          <p:nvPr>
            <p:ph idx="1"/>
          </p:nvPr>
        </p:nvSpPr>
        <p:spPr/>
        <p:txBody>
          <a:bodyPr/>
          <a:lstStyle/>
          <a:p>
            <a:r>
              <a:rPr lang="en-IN" dirty="0" err="1">
                <a:latin typeface="Times New Roman" panose="02020603050405020304" pitchFamily="18" charset="0"/>
                <a:cs typeface="Times New Roman" panose="02020603050405020304" pitchFamily="18" charset="0"/>
              </a:rPr>
              <a:t>getFeatureVector</a:t>
            </a:r>
            <a:r>
              <a:rPr lang="en-IN" dirty="0">
                <a:latin typeface="Times New Roman" panose="02020603050405020304" pitchFamily="18" charset="0"/>
                <a:cs typeface="Times New Roman" panose="02020603050405020304" pitchFamily="18" charset="0"/>
              </a:rPr>
              <a:t> function</a:t>
            </a:r>
          </a:p>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838200"/>
            <a:ext cx="4182059" cy="5562600"/>
          </a:xfrm>
          <a:prstGeom prst="rect">
            <a:avLst/>
          </a:prstGeom>
        </p:spPr>
      </p:pic>
    </p:spTree>
    <p:extLst>
      <p:ext uri="{BB962C8B-B14F-4D97-AF65-F5344CB8AC3E}">
        <p14:creationId xmlns:p14="http://schemas.microsoft.com/office/powerpoint/2010/main" val="1165862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
            </a:r>
          </a:p>
        </p:txBody>
      </p:sp>
      <p:sp>
        <p:nvSpPr>
          <p:cNvPr id="3" name="Content Placeholder 2"/>
          <p:cNvSpPr>
            <a:spLocks noGrp="1"/>
          </p:cNvSpPr>
          <p:nvPr>
            <p:ph idx="1"/>
          </p:nvPr>
        </p:nvSpPr>
        <p:spPr/>
        <p:txBody>
          <a:bodyPr/>
          <a:lstStyle/>
          <a:p>
            <a:r>
              <a:rPr lang="en-IN" dirty="0" err="1">
                <a:latin typeface="Times New Roman" panose="02020603050405020304" pitchFamily="18" charset="0"/>
                <a:cs typeface="Times New Roman" panose="02020603050405020304" pitchFamily="18" charset="0"/>
              </a:rPr>
              <a:t>featureList</a:t>
            </a:r>
            <a:r>
              <a:rPr lang="en-IN" dirty="0">
                <a:latin typeface="Times New Roman" panose="02020603050405020304" pitchFamily="18" charset="0"/>
                <a:cs typeface="Times New Roman" panose="02020603050405020304" pitchFamily="18" charset="0"/>
              </a:rPr>
              <a:t>(removes repetition)</a:t>
            </a:r>
          </a:p>
          <a:p>
            <a:r>
              <a:rPr lang="en-IN" dirty="0">
                <a:latin typeface="Times New Roman" panose="02020603050405020304" pitchFamily="18" charset="0"/>
                <a:cs typeface="Times New Roman" panose="02020603050405020304" pitchFamily="18" charset="0"/>
              </a:rPr>
              <a:t>Input::</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Output::</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2415" y="2819400"/>
            <a:ext cx="6591985" cy="914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2415" y="4114800"/>
            <a:ext cx="6591985" cy="1000222"/>
          </a:xfrm>
          <a:prstGeom prst="rect">
            <a:avLst/>
          </a:prstGeom>
        </p:spPr>
      </p:pic>
    </p:spTree>
    <p:extLst>
      <p:ext uri="{BB962C8B-B14F-4D97-AF65-F5344CB8AC3E}">
        <p14:creationId xmlns:p14="http://schemas.microsoft.com/office/powerpoint/2010/main" val="2104796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
            </a:r>
          </a:p>
        </p:txBody>
      </p:sp>
      <p:sp>
        <p:nvSpPr>
          <p:cNvPr id="3" name="Content Placeholder 2"/>
          <p:cNvSpPr>
            <a:spLocks noGrp="1"/>
          </p:cNvSpPr>
          <p:nvPr>
            <p:ph idx="1"/>
          </p:nvPr>
        </p:nvSpPr>
        <p:spPr>
          <a:xfrm>
            <a:off x="1942415" y="1752600"/>
            <a:ext cx="6591985" cy="4158622"/>
          </a:xfrm>
        </p:spPr>
        <p:txBody>
          <a:bodyPr/>
          <a:lstStyle/>
          <a:p>
            <a:r>
              <a:rPr lang="en-IN" dirty="0">
                <a:latin typeface="Times New Roman" panose="02020603050405020304" pitchFamily="18" charset="0"/>
                <a:cs typeface="Times New Roman" panose="02020603050405020304" pitchFamily="18" charset="0"/>
              </a:rPr>
              <a:t>Training set::</a:t>
            </a:r>
          </a:p>
          <a:p>
            <a:pPr marL="0" indent="0">
              <a:buNone/>
            </a:pP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2415" y="2438400"/>
            <a:ext cx="6820585" cy="3893065"/>
          </a:xfrm>
          <a:prstGeom prst="rect">
            <a:avLst/>
          </a:prstGeom>
        </p:spPr>
      </p:pic>
    </p:spTree>
    <p:extLst>
      <p:ext uri="{BB962C8B-B14F-4D97-AF65-F5344CB8AC3E}">
        <p14:creationId xmlns:p14="http://schemas.microsoft.com/office/powerpoint/2010/main" val="1020609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7D811C-9D27-4161-A621-2F5036D55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99434"/>
            <a:ext cx="7391400" cy="6259132"/>
          </a:xfrm>
          <a:prstGeom prst="rect">
            <a:avLst/>
          </a:prstGeom>
        </p:spPr>
      </p:pic>
    </p:spTree>
    <p:extLst>
      <p:ext uri="{BB962C8B-B14F-4D97-AF65-F5344CB8AC3E}">
        <p14:creationId xmlns:p14="http://schemas.microsoft.com/office/powerpoint/2010/main" val="1256071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u="sng" dirty="0">
                <a:latin typeface="Times New Roman" panose="02020603050405020304" pitchFamily="18" charset="0"/>
                <a:cs typeface="Times New Roman" panose="02020603050405020304" pitchFamily="18" charset="0"/>
              </a:rPr>
              <a:t>CONCLUSION AND FUTURE WORKS</a:t>
            </a:r>
          </a:p>
        </p:txBody>
      </p:sp>
      <p:sp>
        <p:nvSpPr>
          <p:cNvPr id="3" name="Content Placeholder 2"/>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Sentiment analysis or opinion mining is a field of study that </a:t>
            </a:r>
            <a:r>
              <a:rPr lang="en-IN" dirty="0" err="1">
                <a:latin typeface="Times New Roman" panose="02020603050405020304" pitchFamily="18" charset="0"/>
                <a:cs typeface="Times New Roman" panose="02020603050405020304" pitchFamily="18" charset="0"/>
              </a:rPr>
              <a:t>analyzes</a:t>
            </a:r>
            <a:r>
              <a:rPr lang="en-IN" dirty="0">
                <a:latin typeface="Times New Roman" panose="02020603050405020304" pitchFamily="18" charset="0"/>
                <a:cs typeface="Times New Roman" panose="02020603050405020304" pitchFamily="18" charset="0"/>
              </a:rPr>
              <a:t> people’s sentiments, attitudes, or emotions towards certain entities. This project deal with a fundamental problem of sentiment analysis, sentiment polarity categorization. Online product reviews from Amazon.com are selected as data used for this project. </a:t>
            </a:r>
          </a:p>
          <a:p>
            <a:r>
              <a:rPr lang="en-IN" dirty="0">
                <a:latin typeface="Times New Roman" panose="02020603050405020304" pitchFamily="18" charset="0"/>
                <a:cs typeface="Times New Roman" panose="02020603050405020304" pitchFamily="18" charset="0"/>
              </a:rPr>
              <a:t> We plan to use more exhaustive techniques in future to build a full-fledged model that is able to analyse a large set of data in a little time and with good accuracy. </a:t>
            </a:r>
          </a:p>
        </p:txBody>
      </p:sp>
    </p:spTree>
    <p:extLst>
      <p:ext uri="{BB962C8B-B14F-4D97-AF65-F5344CB8AC3E}">
        <p14:creationId xmlns:p14="http://schemas.microsoft.com/office/powerpoint/2010/main" val="384259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800" u="sng" dirty="0">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p:txBody>
          <a:bodyPr>
            <a:normAutofit fontScale="92500" lnSpcReduction="10000"/>
          </a:bodyPr>
          <a:lstStyle/>
          <a:p>
            <a:r>
              <a:rPr lang="en-IN" dirty="0">
                <a:hlinkClick r:id="rId2"/>
              </a:rPr>
              <a:t>https://www.GeeksforGeeks.org/</a:t>
            </a:r>
            <a:endParaRPr lang="en-IN" dirty="0"/>
          </a:p>
          <a:p>
            <a:r>
              <a:rPr lang="en-IN" dirty="0">
                <a:hlinkClick r:id="rId3"/>
              </a:rPr>
              <a:t>https://www.python.org/</a:t>
            </a:r>
            <a:endParaRPr lang="en-IN" dirty="0"/>
          </a:p>
          <a:p>
            <a:r>
              <a:rPr lang="en-IN" dirty="0">
                <a:solidFill>
                  <a:srgbClr val="FF0000"/>
                </a:solidFill>
              </a:rPr>
              <a:t>https://www.coursera.org/</a:t>
            </a:r>
          </a:p>
          <a:p>
            <a:r>
              <a:rPr lang="en-IN" dirty="0">
                <a:hlinkClick r:id="rId4"/>
              </a:rPr>
              <a:t>https://docs.python.org/3/tutorial/</a:t>
            </a:r>
            <a:endParaRPr lang="en-IN" dirty="0"/>
          </a:p>
          <a:p>
            <a:r>
              <a:rPr lang="en-IN" dirty="0"/>
              <a:t> </a:t>
            </a:r>
            <a:r>
              <a:rPr lang="en-IN" dirty="0">
                <a:hlinkClick r:id="rId5"/>
              </a:rPr>
              <a:t>https://www.Medium.com/</a:t>
            </a:r>
            <a:endParaRPr lang="en-IN" dirty="0"/>
          </a:p>
          <a:p>
            <a:r>
              <a:rPr lang="en-IN" dirty="0">
                <a:hlinkClick r:id="rId6"/>
              </a:rPr>
              <a:t>https://www.google.com/</a:t>
            </a:r>
            <a:endParaRPr lang="en-IN" dirty="0"/>
          </a:p>
          <a:p>
            <a:r>
              <a:rPr lang="en-IN" dirty="0">
                <a:hlinkClick r:id="rId5"/>
              </a:rPr>
              <a:t>https://www.Medium.com/</a:t>
            </a:r>
            <a:endParaRPr lang="en-IN" dirty="0"/>
          </a:p>
          <a:p>
            <a:r>
              <a:rPr lang="en-IN" dirty="0">
                <a:hlinkClick r:id="rId7"/>
              </a:rPr>
              <a:t>https://www.Wikipedia.org/</a:t>
            </a:r>
            <a:endParaRPr lang="en-IN" dirty="0"/>
          </a:p>
          <a:p>
            <a:endParaRPr lang="en-IN" dirty="0"/>
          </a:p>
          <a:p>
            <a:pPr marL="0" indent="0">
              <a:buNone/>
            </a:pPr>
            <a:r>
              <a:rPr lang="en-IN" dirty="0"/>
              <a:t> </a:t>
            </a:r>
          </a:p>
        </p:txBody>
      </p:sp>
    </p:spTree>
    <p:extLst>
      <p:ext uri="{BB962C8B-B14F-4D97-AF65-F5344CB8AC3E}">
        <p14:creationId xmlns:p14="http://schemas.microsoft.com/office/powerpoint/2010/main" val="2191586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C1EDD0-BF03-471F-9A54-8B3BEBDA4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90500"/>
            <a:ext cx="7543800" cy="6477000"/>
          </a:xfrm>
          <a:prstGeom prst="rect">
            <a:avLst/>
          </a:prstGeom>
        </p:spPr>
      </p:pic>
    </p:spTree>
    <p:extLst>
      <p:ext uri="{BB962C8B-B14F-4D97-AF65-F5344CB8AC3E}">
        <p14:creationId xmlns:p14="http://schemas.microsoft.com/office/powerpoint/2010/main" val="12312540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19400" y="1981200"/>
            <a:ext cx="3886200" cy="1828800"/>
          </a:xfrm>
        </p:spPr>
        <p:txBody>
          <a:bodyPr>
            <a:normAutofit/>
          </a:bodyPr>
          <a:lstStyle/>
          <a:p>
            <a:r>
              <a:rPr lang="en-US" sz="5400" b="1" dirty="0">
                <a:latin typeface="Times New Roman" panose="02020603050405020304" pitchFamily="18" charset="0"/>
                <a:cs typeface="Times New Roman" panose="02020603050405020304" pitchFamily="18" charset="0"/>
              </a:rPr>
              <a:t>Thank You</a:t>
            </a:r>
          </a:p>
        </p:txBody>
      </p:sp>
      <p:sp>
        <p:nvSpPr>
          <p:cNvPr id="3" name="Content Placeholder 2"/>
          <p:cNvSpPr>
            <a:spLocks noGrp="1"/>
          </p:cNvSpPr>
          <p:nvPr>
            <p:ph idx="1"/>
          </p:nvPr>
        </p:nvSpPr>
        <p:spPr>
          <a:xfrm>
            <a:off x="914400" y="1752600"/>
            <a:ext cx="7344816" cy="4295328"/>
          </a:xfrm>
        </p:spPr>
        <p:txBody>
          <a:bodyPr tIns="91440">
            <a:noAutofit/>
          </a:bodyPr>
          <a:lstStyle/>
          <a:p>
            <a:pPr marL="525780" indent="-457200">
              <a:buFont typeface="+mj-lt"/>
              <a:buAutoNum type="arabicPeriod" startAt="4"/>
            </a:pPr>
            <a:endParaRPr lang="en-GB" sz="1800" i="1" dirty="0">
              <a:latin typeface="Times New Roman" pitchFamily="18" charset="0"/>
              <a:cs typeface="Times New Roman" pitchFamily="18" charset="0"/>
            </a:endParaRPr>
          </a:p>
          <a:p>
            <a:pPr marL="525780" indent="-457200">
              <a:buFont typeface="+mj-lt"/>
              <a:buAutoNum type="arabicPeriod" startAt="4"/>
            </a:pPr>
            <a:endParaRPr lang="en-GB" sz="1800" dirty="0">
              <a:latin typeface="Times New Roman" pitchFamily="18" charset="0"/>
              <a:cs typeface="Times New Roman" pitchFamily="18" charset="0"/>
            </a:endParaRPr>
          </a:p>
        </p:txBody>
      </p:sp>
      <p:pic>
        <p:nvPicPr>
          <p:cNvPr id="2" name="Picture 1"/>
          <p:cNvPicPr>
            <a:picLocks noChangeAspect="1"/>
          </p:cNvPicPr>
          <p:nvPr/>
        </p:nvPicPr>
        <p:blipFill>
          <a:blip r:embed="rId2"/>
          <a:stretch>
            <a:fillRect/>
          </a:stretch>
        </p:blipFill>
        <p:spPr>
          <a:xfrm rot="1428918">
            <a:off x="1600200" y="3581400"/>
            <a:ext cx="2809875" cy="1628775"/>
          </a:xfrm>
          <a:prstGeom prst="rect">
            <a:avLst/>
          </a:prstGeom>
        </p:spPr>
      </p:pic>
      <p:pic>
        <p:nvPicPr>
          <p:cNvPr id="5" name="Picture 4"/>
          <p:cNvPicPr>
            <a:picLocks noChangeAspect="1"/>
          </p:cNvPicPr>
          <p:nvPr/>
        </p:nvPicPr>
        <p:blipFill>
          <a:blip r:embed="rId3"/>
          <a:stretch>
            <a:fillRect/>
          </a:stretch>
        </p:blipFill>
        <p:spPr>
          <a:xfrm rot="20904633">
            <a:off x="5902657" y="3033319"/>
            <a:ext cx="2657195" cy="2765898"/>
          </a:xfrm>
          <a:prstGeom prst="rect">
            <a:avLst/>
          </a:prstGeom>
        </p:spPr>
      </p:pic>
    </p:spTree>
    <p:extLst>
      <p:ext uri="{BB962C8B-B14F-4D97-AF65-F5344CB8AC3E}">
        <p14:creationId xmlns:p14="http://schemas.microsoft.com/office/powerpoint/2010/main" val="4065246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FD608A-7EE6-4ECE-89AE-AB332C50C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268896"/>
            <a:ext cx="4724400" cy="5562600"/>
          </a:xfrm>
          <a:prstGeom prst="rect">
            <a:avLst/>
          </a:prstGeom>
        </p:spPr>
      </p:pic>
      <p:sp>
        <p:nvSpPr>
          <p:cNvPr id="8" name="TextBox 7">
            <a:extLst>
              <a:ext uri="{FF2B5EF4-FFF2-40B4-BE49-F238E27FC236}">
                <a16:creationId xmlns:a16="http://schemas.microsoft.com/office/drawing/2014/main" id="{BF7EC95A-302B-48DA-83CE-B5960BB076A8}"/>
              </a:ext>
            </a:extLst>
          </p:cNvPr>
          <p:cNvSpPr txBox="1"/>
          <p:nvPr/>
        </p:nvSpPr>
        <p:spPr>
          <a:xfrm>
            <a:off x="2676260" y="39865"/>
            <a:ext cx="5334000" cy="707886"/>
          </a:xfrm>
          <a:prstGeom prst="rect">
            <a:avLst/>
          </a:prstGeom>
          <a:noFill/>
        </p:spPr>
        <p:txBody>
          <a:bodyPr wrap="square" rtlCol="0">
            <a:spAutoFit/>
          </a:bodyPr>
          <a:lstStyle/>
          <a:p>
            <a:r>
              <a:rPr lang="en-US" sz="4000" dirty="0"/>
              <a:t>DATA SETS</a:t>
            </a:r>
            <a:endParaRPr lang="en-IN" sz="4000" dirty="0"/>
          </a:p>
        </p:txBody>
      </p:sp>
      <p:pic>
        <p:nvPicPr>
          <p:cNvPr id="3" name="Picture 2" descr="Table&#10;&#10;Description automatically generated">
            <a:extLst>
              <a:ext uri="{FF2B5EF4-FFF2-40B4-BE49-F238E27FC236}">
                <a16:creationId xmlns:a16="http://schemas.microsoft.com/office/drawing/2014/main" id="{4C0C3ED9-E45C-4505-90AE-FADF534F0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268895"/>
            <a:ext cx="3791479" cy="5549239"/>
          </a:xfrm>
          <a:prstGeom prst="rect">
            <a:avLst/>
          </a:prstGeom>
        </p:spPr>
      </p:pic>
      <p:sp>
        <p:nvSpPr>
          <p:cNvPr id="4" name="TextBox 3">
            <a:extLst>
              <a:ext uri="{FF2B5EF4-FFF2-40B4-BE49-F238E27FC236}">
                <a16:creationId xmlns:a16="http://schemas.microsoft.com/office/drawing/2014/main" id="{47B914FF-904A-49F7-84AC-2D359A47060F}"/>
              </a:ext>
            </a:extLst>
          </p:cNvPr>
          <p:cNvSpPr txBox="1"/>
          <p:nvPr/>
        </p:nvSpPr>
        <p:spPr>
          <a:xfrm>
            <a:off x="5943600" y="746713"/>
            <a:ext cx="2438400" cy="523220"/>
          </a:xfrm>
          <a:prstGeom prst="rect">
            <a:avLst/>
          </a:prstGeom>
          <a:noFill/>
        </p:spPr>
        <p:txBody>
          <a:bodyPr wrap="square" rtlCol="0">
            <a:spAutoFit/>
          </a:bodyPr>
          <a:lstStyle/>
          <a:p>
            <a:pPr algn="ctr"/>
            <a:r>
              <a:rPr lang="en-US" sz="2800" dirty="0"/>
              <a:t>Figure 1</a:t>
            </a:r>
            <a:endParaRPr lang="en-IN" sz="2800" dirty="0"/>
          </a:p>
        </p:txBody>
      </p:sp>
    </p:spTree>
    <p:extLst>
      <p:ext uri="{BB962C8B-B14F-4D97-AF65-F5344CB8AC3E}">
        <p14:creationId xmlns:p14="http://schemas.microsoft.com/office/powerpoint/2010/main" val="2205949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7A0FD3-015E-4DD8-B60F-541440A5B8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772479"/>
            <a:ext cx="6781800" cy="5115339"/>
          </a:xfrm>
          <a:prstGeom prst="rect">
            <a:avLst/>
          </a:prstGeom>
        </p:spPr>
      </p:pic>
      <p:pic>
        <p:nvPicPr>
          <p:cNvPr id="3" name="Picture 2" descr="Graphical user interface, application&#10;&#10;Description automatically generated">
            <a:extLst>
              <a:ext uri="{FF2B5EF4-FFF2-40B4-BE49-F238E27FC236}">
                <a16:creationId xmlns:a16="http://schemas.microsoft.com/office/drawing/2014/main" id="{9878BF4E-8CA7-44E0-BBF3-142334C95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66261"/>
            <a:ext cx="6781800" cy="1838740"/>
          </a:xfrm>
          <a:prstGeom prst="rect">
            <a:avLst/>
          </a:prstGeom>
        </p:spPr>
      </p:pic>
    </p:spTree>
    <p:extLst>
      <p:ext uri="{BB962C8B-B14F-4D97-AF65-F5344CB8AC3E}">
        <p14:creationId xmlns:p14="http://schemas.microsoft.com/office/powerpoint/2010/main" val="263483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70C7B6-3E5C-4449-A1FE-D9F273C71803}"/>
              </a:ext>
            </a:extLst>
          </p:cNvPr>
          <p:cNvPicPr>
            <a:picLocks noChangeAspect="1"/>
          </p:cNvPicPr>
          <p:nvPr/>
        </p:nvPicPr>
        <p:blipFill rotWithShape="1">
          <a:blip r:embed="rId2">
            <a:extLst>
              <a:ext uri="{28A0092B-C50C-407E-A947-70E740481C1C}">
                <a14:useLocalDpi xmlns:a14="http://schemas.microsoft.com/office/drawing/2010/main" val="0"/>
              </a:ext>
            </a:extLst>
          </a:blip>
          <a:srcRect t="1" b="5779"/>
          <a:stretch/>
        </p:blipFill>
        <p:spPr>
          <a:xfrm>
            <a:off x="1447800" y="246821"/>
            <a:ext cx="7467600" cy="6364357"/>
          </a:xfrm>
          <a:prstGeom prst="rect">
            <a:avLst/>
          </a:prstGeom>
        </p:spPr>
      </p:pic>
    </p:spTree>
    <p:extLst>
      <p:ext uri="{BB962C8B-B14F-4D97-AF65-F5344CB8AC3E}">
        <p14:creationId xmlns:p14="http://schemas.microsoft.com/office/powerpoint/2010/main" val="2176181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EED9AC-1D4D-4908-A8D4-514BCF3B0389}"/>
              </a:ext>
            </a:extLst>
          </p:cNvPr>
          <p:cNvPicPr>
            <a:picLocks noChangeAspect="1"/>
          </p:cNvPicPr>
          <p:nvPr/>
        </p:nvPicPr>
        <p:blipFill rotWithShape="1">
          <a:blip r:embed="rId2">
            <a:extLst>
              <a:ext uri="{28A0092B-C50C-407E-A947-70E740481C1C}">
                <a14:useLocalDpi xmlns:a14="http://schemas.microsoft.com/office/drawing/2010/main" val="0"/>
              </a:ext>
            </a:extLst>
          </a:blip>
          <a:srcRect b="7621"/>
          <a:stretch/>
        </p:blipFill>
        <p:spPr>
          <a:xfrm>
            <a:off x="1447800" y="130865"/>
            <a:ext cx="7467600" cy="6596269"/>
          </a:xfrm>
          <a:prstGeom prst="rect">
            <a:avLst/>
          </a:prstGeom>
        </p:spPr>
      </p:pic>
    </p:spTree>
    <p:extLst>
      <p:ext uri="{BB962C8B-B14F-4D97-AF65-F5344CB8AC3E}">
        <p14:creationId xmlns:p14="http://schemas.microsoft.com/office/powerpoint/2010/main" val="1279207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6DAB3A-DC94-45F8-80F6-B7B75F820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381000"/>
            <a:ext cx="7543800" cy="6096000"/>
          </a:xfrm>
          <a:prstGeom prst="rect">
            <a:avLst/>
          </a:prstGeom>
        </p:spPr>
      </p:pic>
    </p:spTree>
    <p:extLst>
      <p:ext uri="{BB962C8B-B14F-4D97-AF65-F5344CB8AC3E}">
        <p14:creationId xmlns:p14="http://schemas.microsoft.com/office/powerpoint/2010/main" val="87854829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1885</TotalTime>
  <Words>906</Words>
  <Application>Microsoft Office PowerPoint</Application>
  <PresentationFormat>On-screen Show (4:3)</PresentationFormat>
  <Paragraphs>124</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Century Gothic</vt:lpstr>
      <vt:lpstr>Courier New</vt:lpstr>
      <vt:lpstr>Times New Roman</vt:lpstr>
      <vt:lpstr>Wingdings 3</vt:lpstr>
      <vt:lpstr>Wisp</vt:lpstr>
      <vt:lpstr>SENTIMENT ANALYSIS</vt:lpstr>
      <vt:lpstr>PowerPoint Presentation</vt:lpstr>
      <vt:lpstr>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Sentiment Analysis</vt:lpstr>
      <vt:lpstr>Sentiment Analysis</vt:lpstr>
      <vt:lpstr>Sentiment analysis has many other names</vt:lpstr>
      <vt:lpstr>PowerPoint Presentation</vt:lpstr>
      <vt:lpstr>PowerPoint Presentation</vt:lpstr>
      <vt:lpstr>Google Product Search</vt:lpstr>
      <vt:lpstr>Case Diagram</vt:lpstr>
      <vt:lpstr>PowerPoint Presentation</vt:lpstr>
      <vt:lpstr>PowerPoint Presentation</vt:lpstr>
      <vt:lpstr>Areas To Be covered for Sentiment Analysis</vt:lpstr>
      <vt:lpstr>PowerPoint Presentation</vt:lpstr>
      <vt:lpstr>Recurrent Neural Networks</vt:lpstr>
      <vt:lpstr>Word Embedding</vt:lpstr>
      <vt:lpstr>PowerPoint Presentation</vt:lpstr>
      <vt:lpstr>PowerPoint Presentation</vt:lpstr>
      <vt:lpstr>Drop Out</vt:lpstr>
      <vt:lpstr>Adam Optimizer</vt:lpstr>
      <vt:lpstr>Properties Of Adam Optimizer</vt:lpstr>
      <vt:lpstr>Keras</vt:lpstr>
      <vt:lpstr>Pooling Layer  and Average Pooling</vt:lpstr>
      <vt:lpstr>Padding</vt:lpstr>
      <vt:lpstr>Software Specification</vt:lpstr>
      <vt:lpstr>Code Description:</vt:lpstr>
      <vt:lpstr>.</vt:lpstr>
      <vt:lpstr>.</vt:lpstr>
      <vt:lpstr>.</vt:lpstr>
      <vt:lpstr>PowerPoint Presentation</vt:lpstr>
      <vt:lpstr>CONCLUSION AND FUTURE WORKS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shreyagore</dc:creator>
  <cp:lastModifiedBy>Kartik Patel</cp:lastModifiedBy>
  <cp:revision>290</cp:revision>
  <dcterms:created xsi:type="dcterms:W3CDTF">2014-11-17T06:39:49Z</dcterms:created>
  <dcterms:modified xsi:type="dcterms:W3CDTF">2021-05-16T06:14:41Z</dcterms:modified>
</cp:coreProperties>
</file>